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9"/>
    <p:sldId id="257" r:id="rId60"/>
    <p:sldId id="258" r:id="rId61"/>
    <p:sldId id="259" r:id="rId62"/>
    <p:sldId id="260" r:id="rId63"/>
    <p:sldId id="261" r:id="rId64"/>
    <p:sldId id="262" r:id="rId65"/>
    <p:sldId id="263" r:id="rId66"/>
    <p:sldId id="264" r:id="rId67"/>
    <p:sldId id="265" r:id="rId68"/>
    <p:sldId id="266" r:id="rId69"/>
    <p:sldId id="267" r:id="rId70"/>
    <p:sldId id="268" r:id="rId71"/>
    <p:sldId id="269" r:id="rId72"/>
    <p:sldId id="270" r:id="rId73"/>
    <p:sldId id="271" r:id="rId74"/>
    <p:sldId id="272" r:id="rId75"/>
    <p:sldId id="273" r:id="rId76"/>
    <p:sldId id="274" r:id="rId77"/>
    <p:sldId id="275" r:id="rId78"/>
    <p:sldId id="276" r:id="rId7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Roboto" charset="1" panose="02000000000000000000"/>
      <p:regular r:id="rId11"/>
    </p:embeddedFont>
    <p:embeddedFont>
      <p:font typeface="Roboto Bold" charset="1" panose="02000000000000000000"/>
      <p:regular r:id="rId12"/>
    </p:embeddedFont>
    <p:embeddedFont>
      <p:font typeface="Roboto Italics" charset="1" panose="02000000000000000000"/>
      <p:regular r:id="rId13"/>
    </p:embeddedFont>
    <p:embeddedFont>
      <p:font typeface="Roboto Bold Italics" charset="1" panose="02000000000000000000"/>
      <p:regular r:id="rId14"/>
    </p:embeddedFont>
    <p:embeddedFont>
      <p:font typeface="Rustic Printed" charset="1" panose="00000000000000000000"/>
      <p:regular r:id="rId15"/>
    </p:embeddedFont>
    <p:embeddedFont>
      <p:font typeface="Arial" charset="1" panose="020B0502020202020204"/>
      <p:regular r:id="rId16"/>
    </p:embeddedFont>
    <p:embeddedFont>
      <p:font typeface="Arial Bold" charset="1" panose="020B0802020202020204"/>
      <p:regular r:id="rId17"/>
    </p:embeddedFont>
    <p:embeddedFont>
      <p:font typeface="Arial Italics" charset="1" panose="020B0502020202090204"/>
      <p:regular r:id="rId18"/>
    </p:embeddedFont>
    <p:embeddedFont>
      <p:font typeface="Arial Bold Italics" charset="1" panose="020B0802020202090204"/>
      <p:regular r:id="rId19"/>
    </p:embeddedFont>
    <p:embeddedFont>
      <p:font typeface="Garet" charset="1" panose="00000000000000000000"/>
      <p:regular r:id="rId20"/>
    </p:embeddedFont>
    <p:embeddedFont>
      <p:font typeface="Garet Bold" charset="1" panose="00000000000000000000"/>
      <p:regular r:id="rId21"/>
    </p:embeddedFont>
    <p:embeddedFont>
      <p:font typeface="Garet Italics" charset="1" panose="00000000000000000000"/>
      <p:regular r:id="rId22"/>
    </p:embeddedFont>
    <p:embeddedFont>
      <p:font typeface="Garet Bold Italics" charset="1" panose="00000000000000000000"/>
      <p:regular r:id="rId23"/>
    </p:embeddedFont>
    <p:embeddedFont>
      <p:font typeface="Garet Light" charset="1" panose="00000000000000000000"/>
      <p:regular r:id="rId24"/>
    </p:embeddedFont>
    <p:embeddedFont>
      <p:font typeface="Garet Ultra-Bold" charset="1" panose="00000000000000000000"/>
      <p:regular r:id="rId25"/>
    </p:embeddedFont>
    <p:embeddedFont>
      <p:font typeface="Garet Ultra-Bold Italics" charset="1" panose="00000000000000000000"/>
      <p:regular r:id="rId26"/>
    </p:embeddedFont>
    <p:embeddedFont>
      <p:font typeface="Garet Heavy" charset="1" panose="00000000000000000000"/>
      <p:regular r:id="rId27"/>
    </p:embeddedFont>
    <p:embeddedFont>
      <p:font typeface="Garet Heavy Italics" charset="1" panose="00000000000000000000"/>
      <p:regular r:id="rId28"/>
    </p:embeddedFont>
    <p:embeddedFont>
      <p:font typeface="Poppins" charset="1" panose="00000500000000000000"/>
      <p:regular r:id="rId29"/>
    </p:embeddedFont>
    <p:embeddedFont>
      <p:font typeface="Poppins Bold" charset="1" panose="00000800000000000000"/>
      <p:regular r:id="rId30"/>
    </p:embeddedFont>
    <p:embeddedFont>
      <p:font typeface="Poppins Italics" charset="1" panose="00000500000000000000"/>
      <p:regular r:id="rId31"/>
    </p:embeddedFont>
    <p:embeddedFont>
      <p:font typeface="Poppins Bold Italics" charset="1" panose="00000800000000000000"/>
      <p:regular r:id="rId32"/>
    </p:embeddedFont>
    <p:embeddedFont>
      <p:font typeface="Poppins Thin" charset="1" panose="00000300000000000000"/>
      <p:regular r:id="rId33"/>
    </p:embeddedFont>
    <p:embeddedFont>
      <p:font typeface="Poppins Thin Italics" charset="1" panose="00000300000000000000"/>
      <p:regular r:id="rId34"/>
    </p:embeddedFont>
    <p:embeddedFont>
      <p:font typeface="Poppins Extra-Light" charset="1" panose="00000300000000000000"/>
      <p:regular r:id="rId35"/>
    </p:embeddedFont>
    <p:embeddedFont>
      <p:font typeface="Poppins Extra-Light Italics" charset="1" panose="00000300000000000000"/>
      <p:regular r:id="rId36"/>
    </p:embeddedFont>
    <p:embeddedFont>
      <p:font typeface="Poppins Light" charset="1" panose="00000400000000000000"/>
      <p:regular r:id="rId37"/>
    </p:embeddedFont>
    <p:embeddedFont>
      <p:font typeface="Poppins Light Italics" charset="1" panose="00000400000000000000"/>
      <p:regular r:id="rId38"/>
    </p:embeddedFont>
    <p:embeddedFont>
      <p:font typeface="Poppins Medium" charset="1" panose="00000600000000000000"/>
      <p:regular r:id="rId39"/>
    </p:embeddedFont>
    <p:embeddedFont>
      <p:font typeface="Poppins Medium Italics" charset="1" panose="00000600000000000000"/>
      <p:regular r:id="rId40"/>
    </p:embeddedFont>
    <p:embeddedFont>
      <p:font typeface="Poppins Semi-Bold" charset="1" panose="00000700000000000000"/>
      <p:regular r:id="rId41"/>
    </p:embeddedFont>
    <p:embeddedFont>
      <p:font typeface="Poppins Semi-Bold Italics" charset="1" panose="00000700000000000000"/>
      <p:regular r:id="rId42"/>
    </p:embeddedFont>
    <p:embeddedFont>
      <p:font typeface="Poppins Ultra-Bold" charset="1" panose="00000900000000000000"/>
      <p:regular r:id="rId43"/>
    </p:embeddedFont>
    <p:embeddedFont>
      <p:font typeface="Poppins Ultra-Bold Italics" charset="1" panose="00000900000000000000"/>
      <p:regular r:id="rId44"/>
    </p:embeddedFont>
    <p:embeddedFont>
      <p:font typeface="Poppins Heavy" charset="1" panose="00000A00000000000000"/>
      <p:regular r:id="rId45"/>
    </p:embeddedFont>
    <p:embeddedFont>
      <p:font typeface="Poppins Heavy Italics" charset="1" panose="00000A00000000000000"/>
      <p:regular r:id="rId46"/>
    </p:embeddedFont>
    <p:embeddedFont>
      <p:font typeface="Open Sauce" charset="1" panose="00000500000000000000"/>
      <p:regular r:id="rId47"/>
    </p:embeddedFont>
    <p:embeddedFont>
      <p:font typeface="Open Sauce Bold" charset="1" panose="00000800000000000000"/>
      <p:regular r:id="rId48"/>
    </p:embeddedFont>
    <p:embeddedFont>
      <p:font typeface="Open Sauce Italics" charset="1" panose="00000500000000000000"/>
      <p:regular r:id="rId49"/>
    </p:embeddedFont>
    <p:embeddedFont>
      <p:font typeface="Open Sauce Bold Italics" charset="1" panose="00000800000000000000"/>
      <p:regular r:id="rId50"/>
    </p:embeddedFont>
    <p:embeddedFont>
      <p:font typeface="Open Sauce Light" charset="1" panose="00000400000000000000"/>
      <p:regular r:id="rId51"/>
    </p:embeddedFont>
    <p:embeddedFont>
      <p:font typeface="Open Sauce Light Italics" charset="1" panose="00000400000000000000"/>
      <p:regular r:id="rId52"/>
    </p:embeddedFont>
    <p:embeddedFont>
      <p:font typeface="Open Sauce Medium" charset="1" panose="00000600000000000000"/>
      <p:regular r:id="rId53"/>
    </p:embeddedFont>
    <p:embeddedFont>
      <p:font typeface="Open Sauce Medium Italics" charset="1" panose="00000600000000000000"/>
      <p:regular r:id="rId54"/>
    </p:embeddedFont>
    <p:embeddedFont>
      <p:font typeface="Open Sauce Semi-Bold" charset="1" panose="00000700000000000000"/>
      <p:regular r:id="rId55"/>
    </p:embeddedFont>
    <p:embeddedFont>
      <p:font typeface="Open Sauce Semi-Bold Italics" charset="1" panose="00000700000000000000"/>
      <p:regular r:id="rId56"/>
    </p:embeddedFont>
    <p:embeddedFont>
      <p:font typeface="Open Sauce Heavy" charset="1" panose="00000A00000000000000"/>
      <p:regular r:id="rId57"/>
    </p:embeddedFont>
    <p:embeddedFont>
      <p:font typeface="Open Sauce Heavy Italics" charset="1" panose="00000A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slides/slide1.xml" Type="http://schemas.openxmlformats.org/officeDocument/2006/relationships/slide"/><Relationship Id="rId6" Target="fonts/font6.fntdata" Type="http://schemas.openxmlformats.org/officeDocument/2006/relationships/font"/><Relationship Id="rId60" Target="slides/slide2.xml" Type="http://schemas.openxmlformats.org/officeDocument/2006/relationships/slide"/><Relationship Id="rId61" Target="slides/slide3.xml" Type="http://schemas.openxmlformats.org/officeDocument/2006/relationships/slide"/><Relationship Id="rId62" Target="slides/slide4.xml" Type="http://schemas.openxmlformats.org/officeDocument/2006/relationships/slide"/><Relationship Id="rId63" Target="slides/slide5.xml" Type="http://schemas.openxmlformats.org/officeDocument/2006/relationships/slide"/><Relationship Id="rId64" Target="slides/slide6.xml" Type="http://schemas.openxmlformats.org/officeDocument/2006/relationships/slide"/><Relationship Id="rId65" Target="slides/slide7.xml" Type="http://schemas.openxmlformats.org/officeDocument/2006/relationships/slide"/><Relationship Id="rId66" Target="slides/slide8.xml" Type="http://schemas.openxmlformats.org/officeDocument/2006/relationships/slide"/><Relationship Id="rId67" Target="slides/slide9.xml" Type="http://schemas.openxmlformats.org/officeDocument/2006/relationships/slide"/><Relationship Id="rId68" Target="slides/slide10.xml" Type="http://schemas.openxmlformats.org/officeDocument/2006/relationships/slide"/><Relationship Id="rId69" Target="slides/slide11.xml" Type="http://schemas.openxmlformats.org/officeDocument/2006/relationships/slide"/><Relationship Id="rId7" Target="fonts/font7.fntdata" Type="http://schemas.openxmlformats.org/officeDocument/2006/relationships/font"/><Relationship Id="rId70" Target="slides/slide12.xml" Type="http://schemas.openxmlformats.org/officeDocument/2006/relationships/slide"/><Relationship Id="rId71" Target="slides/slide13.xml" Type="http://schemas.openxmlformats.org/officeDocument/2006/relationships/slide"/><Relationship Id="rId72" Target="slides/slide14.xml" Type="http://schemas.openxmlformats.org/officeDocument/2006/relationships/slide"/><Relationship Id="rId73" Target="slides/slide15.xml" Type="http://schemas.openxmlformats.org/officeDocument/2006/relationships/slide"/><Relationship Id="rId74" Target="slides/slide16.xml" Type="http://schemas.openxmlformats.org/officeDocument/2006/relationships/slide"/><Relationship Id="rId75" Target="slides/slide17.xml" Type="http://schemas.openxmlformats.org/officeDocument/2006/relationships/slide"/><Relationship Id="rId76" Target="slides/slide18.xml" Type="http://schemas.openxmlformats.org/officeDocument/2006/relationships/slide"/><Relationship Id="rId77" Target="slides/slide19.xml" Type="http://schemas.openxmlformats.org/officeDocument/2006/relationships/slide"/><Relationship Id="rId78" Target="slides/slide20.xml" Type="http://schemas.openxmlformats.org/officeDocument/2006/relationships/slide"/><Relationship Id="rId79" Target="slides/slide21.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37.png" Type="http://schemas.openxmlformats.org/officeDocument/2006/relationships/image"/><Relationship Id="rId18" Target="../media/image38.svg" Type="http://schemas.openxmlformats.org/officeDocument/2006/relationships/image"/><Relationship Id="rId19" Target="../media/image39.png" Type="http://schemas.openxmlformats.org/officeDocument/2006/relationships/image"/><Relationship Id="rId2" Target="../media/image22.jpeg" Type="http://schemas.openxmlformats.org/officeDocument/2006/relationships/image"/><Relationship Id="rId20" Target="../media/image40.svg" Type="http://schemas.openxmlformats.org/officeDocument/2006/relationships/image"/><Relationship Id="rId21" Target="../media/image41.png" Type="http://schemas.openxmlformats.org/officeDocument/2006/relationships/image"/><Relationship Id="rId22" Target="../media/image42.svg" Type="http://schemas.openxmlformats.org/officeDocument/2006/relationships/image"/><Relationship Id="rId23" Target="../media/image43.png" Type="http://schemas.openxmlformats.org/officeDocument/2006/relationships/image"/><Relationship Id="rId24" Target="../media/image44.svg" Type="http://schemas.openxmlformats.org/officeDocument/2006/relationships/image"/><Relationship Id="rId25" Target="../media/image45.png" Type="http://schemas.openxmlformats.org/officeDocument/2006/relationships/image"/><Relationship Id="rId26" Target="../media/image46.svg" Type="http://schemas.openxmlformats.org/officeDocument/2006/relationships/image"/><Relationship Id="rId27" Target="../media/image47.png" Type="http://schemas.openxmlformats.org/officeDocument/2006/relationships/image"/><Relationship Id="rId28" Target="../media/image48.sv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30693" y="709440"/>
            <a:ext cx="10873304" cy="2886831"/>
          </a:xfrm>
          <a:custGeom>
            <a:avLst/>
            <a:gdLst/>
            <a:ahLst/>
            <a:cxnLst/>
            <a:rect r="r" b="b" t="t" l="l"/>
            <a:pathLst>
              <a:path h="2886831" w="10873304">
                <a:moveTo>
                  <a:pt x="0" y="0"/>
                </a:moveTo>
                <a:lnTo>
                  <a:pt x="10873304" y="0"/>
                </a:lnTo>
                <a:lnTo>
                  <a:pt x="10873304" y="2886831"/>
                </a:lnTo>
                <a:lnTo>
                  <a:pt x="0" y="2886831"/>
                </a:lnTo>
                <a:lnTo>
                  <a:pt x="0" y="0"/>
                </a:lnTo>
                <a:close/>
              </a:path>
            </a:pathLst>
          </a:custGeom>
          <a:blipFill>
            <a:blip r:embed="rId2"/>
            <a:stretch>
              <a:fillRect l="0" t="-113120" r="0" b="-104142"/>
            </a:stretch>
          </a:blipFill>
        </p:spPr>
      </p:sp>
      <p:sp>
        <p:nvSpPr>
          <p:cNvPr name="Freeform 3" id="3"/>
          <p:cNvSpPr/>
          <p:nvPr/>
        </p:nvSpPr>
        <p:spPr>
          <a:xfrm flipH="false" flipV="false" rot="0">
            <a:off x="-1683087" y="-546773"/>
            <a:ext cx="11781833" cy="11781833"/>
          </a:xfrm>
          <a:custGeom>
            <a:avLst/>
            <a:gdLst/>
            <a:ahLst/>
            <a:cxnLst/>
            <a:rect r="r" b="b" t="t" l="l"/>
            <a:pathLst>
              <a:path h="11781833" w="11781833">
                <a:moveTo>
                  <a:pt x="0" y="0"/>
                </a:moveTo>
                <a:lnTo>
                  <a:pt x="11781832" y="0"/>
                </a:lnTo>
                <a:lnTo>
                  <a:pt x="11781832" y="11781833"/>
                </a:lnTo>
                <a:lnTo>
                  <a:pt x="0" y="11781833"/>
                </a:lnTo>
                <a:lnTo>
                  <a:pt x="0" y="0"/>
                </a:lnTo>
                <a:close/>
              </a:path>
            </a:pathLst>
          </a:custGeom>
          <a:blipFill>
            <a:blip r:embed="rId3">
              <a:alphaModFix amt="23000"/>
            </a:blip>
            <a:stretch>
              <a:fillRect l="0" t="0" r="0" b="0"/>
            </a:stretch>
          </a:blipFill>
        </p:spPr>
      </p:sp>
      <p:sp>
        <p:nvSpPr>
          <p:cNvPr name="TextBox 4" id="4"/>
          <p:cNvSpPr txBox="true"/>
          <p:nvPr/>
        </p:nvSpPr>
        <p:spPr>
          <a:xfrm rot="0">
            <a:off x="1101105" y="5777928"/>
            <a:ext cx="16085790" cy="1319885"/>
          </a:xfrm>
          <a:prstGeom prst="rect">
            <a:avLst/>
          </a:prstGeom>
        </p:spPr>
        <p:txBody>
          <a:bodyPr anchor="t" rtlCol="false" tIns="0" lIns="0" bIns="0" rIns="0">
            <a:spAutoFit/>
          </a:bodyPr>
          <a:lstStyle/>
          <a:p>
            <a:pPr algn="ctr">
              <a:lnSpc>
                <a:spcPts val="10725"/>
              </a:lnSpc>
              <a:spcBef>
                <a:spcPct val="0"/>
              </a:spcBef>
            </a:pPr>
            <a:r>
              <a:rPr lang="en-US" sz="7661">
                <a:solidFill>
                  <a:srgbClr val="A7E857"/>
                </a:solidFill>
                <a:latin typeface="League Spartan"/>
              </a:rPr>
              <a:t>Play Store App Review Analysis</a:t>
            </a:r>
          </a:p>
        </p:txBody>
      </p:sp>
      <p:sp>
        <p:nvSpPr>
          <p:cNvPr name="TextBox 5" id="5"/>
          <p:cNvSpPr txBox="true"/>
          <p:nvPr/>
        </p:nvSpPr>
        <p:spPr>
          <a:xfrm rot="0">
            <a:off x="2426940" y="3496096"/>
            <a:ext cx="13434120" cy="2066925"/>
          </a:xfrm>
          <a:prstGeom prst="rect">
            <a:avLst/>
          </a:prstGeom>
        </p:spPr>
        <p:txBody>
          <a:bodyPr anchor="t" rtlCol="false" tIns="0" lIns="0" bIns="0" rIns="0">
            <a:spAutoFit/>
          </a:bodyPr>
          <a:lstStyle/>
          <a:p>
            <a:pPr algn="ctr">
              <a:lnSpc>
                <a:spcPts val="16800"/>
              </a:lnSpc>
              <a:spcBef>
                <a:spcPct val="0"/>
              </a:spcBef>
            </a:pPr>
            <a:r>
              <a:rPr lang="en-US" sz="12000">
                <a:solidFill>
                  <a:srgbClr val="E63950"/>
                </a:solidFill>
                <a:latin typeface="League Spartan"/>
              </a:rPr>
              <a:t>Capstone Project</a:t>
            </a:r>
          </a:p>
        </p:txBody>
      </p:sp>
      <p:sp>
        <p:nvSpPr>
          <p:cNvPr name="TextBox 6" id="6"/>
          <p:cNvSpPr txBox="true"/>
          <p:nvPr/>
        </p:nvSpPr>
        <p:spPr>
          <a:xfrm rot="0">
            <a:off x="5302217" y="7725805"/>
            <a:ext cx="8621613" cy="1094740"/>
          </a:xfrm>
          <a:prstGeom prst="rect">
            <a:avLst/>
          </a:prstGeom>
        </p:spPr>
        <p:txBody>
          <a:bodyPr anchor="t" rtlCol="false" tIns="0" lIns="0" bIns="0" rIns="0">
            <a:spAutoFit/>
          </a:bodyPr>
          <a:lstStyle/>
          <a:p>
            <a:pPr algn="ctr">
              <a:lnSpc>
                <a:spcPts val="8959"/>
              </a:lnSpc>
              <a:spcBef>
                <a:spcPct val="0"/>
              </a:spcBef>
            </a:pPr>
            <a:r>
              <a:rPr lang="en-US" sz="6399">
                <a:solidFill>
                  <a:srgbClr val="11372E"/>
                </a:solidFill>
                <a:latin typeface="League Spartan"/>
              </a:rPr>
              <a:t>By- Nisha Sinner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4" id="4"/>
          <p:cNvSpPr/>
          <p:nvPr/>
        </p:nvSpPr>
        <p:spPr>
          <a:xfrm flipH="false" flipV="false" rot="0">
            <a:off x="1794023" y="4505656"/>
            <a:ext cx="2077975" cy="2037230"/>
          </a:xfrm>
          <a:custGeom>
            <a:avLst/>
            <a:gdLst/>
            <a:ahLst/>
            <a:cxnLst/>
            <a:rect r="r" b="b" t="t" l="l"/>
            <a:pathLst>
              <a:path h="2037230" w="2077975">
                <a:moveTo>
                  <a:pt x="0" y="0"/>
                </a:moveTo>
                <a:lnTo>
                  <a:pt x="2077975" y="0"/>
                </a:lnTo>
                <a:lnTo>
                  <a:pt x="2077975" y="2037230"/>
                </a:lnTo>
                <a:lnTo>
                  <a:pt x="0" y="2037230"/>
                </a:lnTo>
                <a:lnTo>
                  <a:pt x="0" y="0"/>
                </a:lnTo>
                <a:close/>
              </a:path>
            </a:pathLst>
          </a:custGeom>
          <a:blipFill>
            <a:blip r:embed="rId3"/>
            <a:stretch>
              <a:fillRect l="0" t="0" r="0" b="0"/>
            </a:stretch>
          </a:blipFill>
        </p:spPr>
      </p:sp>
      <p:sp>
        <p:nvSpPr>
          <p:cNvPr name="Freeform 5" id="5"/>
          <p:cNvSpPr/>
          <p:nvPr/>
        </p:nvSpPr>
        <p:spPr>
          <a:xfrm flipH="false" flipV="false" rot="0">
            <a:off x="7699409" y="4505656"/>
            <a:ext cx="2037230" cy="2037230"/>
          </a:xfrm>
          <a:custGeom>
            <a:avLst/>
            <a:gdLst/>
            <a:ahLst/>
            <a:cxnLst/>
            <a:rect r="r" b="b" t="t" l="l"/>
            <a:pathLst>
              <a:path h="2037230" w="2037230">
                <a:moveTo>
                  <a:pt x="0" y="0"/>
                </a:moveTo>
                <a:lnTo>
                  <a:pt x="2037230" y="0"/>
                </a:lnTo>
                <a:lnTo>
                  <a:pt x="2037230" y="2037230"/>
                </a:lnTo>
                <a:lnTo>
                  <a:pt x="0" y="2037230"/>
                </a:lnTo>
                <a:lnTo>
                  <a:pt x="0" y="0"/>
                </a:lnTo>
                <a:close/>
              </a:path>
            </a:pathLst>
          </a:custGeom>
          <a:blipFill>
            <a:blip r:embed="rId4"/>
            <a:stretch>
              <a:fillRect l="0" t="0" r="0" b="0"/>
            </a:stretch>
          </a:blipFill>
        </p:spPr>
      </p:sp>
      <p:sp>
        <p:nvSpPr>
          <p:cNvPr name="Freeform 6" id="6"/>
          <p:cNvSpPr/>
          <p:nvPr/>
        </p:nvSpPr>
        <p:spPr>
          <a:xfrm flipH="false" flipV="false" rot="0">
            <a:off x="13876851" y="4892821"/>
            <a:ext cx="1564479" cy="1564479"/>
          </a:xfrm>
          <a:custGeom>
            <a:avLst/>
            <a:gdLst/>
            <a:ahLst/>
            <a:cxnLst/>
            <a:rect r="r" b="b" t="t" l="l"/>
            <a:pathLst>
              <a:path h="1564479" w="1564479">
                <a:moveTo>
                  <a:pt x="0" y="0"/>
                </a:moveTo>
                <a:lnTo>
                  <a:pt x="1564479" y="0"/>
                </a:lnTo>
                <a:lnTo>
                  <a:pt x="1564479" y="1564479"/>
                </a:lnTo>
                <a:lnTo>
                  <a:pt x="0" y="1564479"/>
                </a:lnTo>
                <a:lnTo>
                  <a:pt x="0" y="0"/>
                </a:lnTo>
                <a:close/>
              </a:path>
            </a:pathLst>
          </a:custGeom>
          <a:blipFill>
            <a:blip r:embed="rId5"/>
            <a:stretch>
              <a:fillRect l="0" t="0" r="0" b="0"/>
            </a:stretch>
          </a:blipFill>
        </p:spPr>
      </p:sp>
      <p:sp>
        <p:nvSpPr>
          <p:cNvPr name="Freeform 7" id="7"/>
          <p:cNvSpPr/>
          <p:nvPr/>
        </p:nvSpPr>
        <p:spPr>
          <a:xfrm flipH="false" flipV="false" rot="0">
            <a:off x="609759" y="270016"/>
            <a:ext cx="2370099" cy="2370099"/>
          </a:xfrm>
          <a:custGeom>
            <a:avLst/>
            <a:gdLst/>
            <a:ahLst/>
            <a:cxnLst/>
            <a:rect r="r" b="b" t="t" l="l"/>
            <a:pathLst>
              <a:path h="2370099" w="2370099">
                <a:moveTo>
                  <a:pt x="0" y="0"/>
                </a:moveTo>
                <a:lnTo>
                  <a:pt x="2370099" y="0"/>
                </a:lnTo>
                <a:lnTo>
                  <a:pt x="2370099" y="2370098"/>
                </a:lnTo>
                <a:lnTo>
                  <a:pt x="0" y="2370098"/>
                </a:lnTo>
                <a:lnTo>
                  <a:pt x="0" y="0"/>
                </a:lnTo>
                <a:close/>
              </a:path>
            </a:pathLst>
          </a:custGeom>
          <a:blipFill>
            <a:blip r:embed="rId2"/>
            <a:stretch>
              <a:fillRect l="0" t="0" r="0" b="0"/>
            </a:stretch>
          </a:blipFill>
        </p:spPr>
      </p:sp>
      <p:grpSp>
        <p:nvGrpSpPr>
          <p:cNvPr name="Group 8" id="8"/>
          <p:cNvGrpSpPr/>
          <p:nvPr/>
        </p:nvGrpSpPr>
        <p:grpSpPr>
          <a:xfrm rot="0">
            <a:off x="609759" y="2801360"/>
            <a:ext cx="5856518" cy="1532846"/>
            <a:chOff x="0" y="0"/>
            <a:chExt cx="1542457" cy="403713"/>
          </a:xfrm>
        </p:grpSpPr>
        <p:sp>
          <p:nvSpPr>
            <p:cNvPr name="Freeform 9" id="9"/>
            <p:cNvSpPr/>
            <p:nvPr/>
          </p:nvSpPr>
          <p:spPr>
            <a:xfrm flipH="false" flipV="false" rot="0">
              <a:off x="0" y="0"/>
              <a:ext cx="1542457" cy="403713"/>
            </a:xfrm>
            <a:custGeom>
              <a:avLst/>
              <a:gdLst/>
              <a:ahLst/>
              <a:cxnLst/>
              <a:rect r="r" b="b" t="t" l="l"/>
              <a:pathLst>
                <a:path h="403713" w="1542457">
                  <a:moveTo>
                    <a:pt x="0" y="0"/>
                  </a:moveTo>
                  <a:lnTo>
                    <a:pt x="1339257" y="0"/>
                  </a:lnTo>
                  <a:lnTo>
                    <a:pt x="1542457" y="201856"/>
                  </a:lnTo>
                  <a:lnTo>
                    <a:pt x="1339257" y="403713"/>
                  </a:lnTo>
                  <a:lnTo>
                    <a:pt x="0" y="403713"/>
                  </a:lnTo>
                  <a:lnTo>
                    <a:pt x="203200" y="201856"/>
                  </a:lnTo>
                  <a:lnTo>
                    <a:pt x="0" y="0"/>
                  </a:lnTo>
                  <a:close/>
                </a:path>
              </a:pathLst>
            </a:custGeom>
            <a:solidFill>
              <a:srgbClr val="FFD600"/>
            </a:solidFill>
          </p:spPr>
        </p:sp>
        <p:sp>
          <p:nvSpPr>
            <p:cNvPr name="TextBox 10" id="10"/>
            <p:cNvSpPr txBox="true"/>
            <p:nvPr/>
          </p:nvSpPr>
          <p:spPr>
            <a:xfrm>
              <a:off x="177800" y="-47625"/>
              <a:ext cx="1288457" cy="45133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6762523"/>
            <a:ext cx="5186304" cy="2527935"/>
          </a:xfrm>
          <a:prstGeom prst="rect">
            <a:avLst/>
          </a:prstGeom>
        </p:spPr>
        <p:txBody>
          <a:bodyPr anchor="t" rtlCol="false" tIns="0" lIns="0" bIns="0" rIns="0">
            <a:spAutoFit/>
          </a:bodyPr>
          <a:lstStyle/>
          <a:p>
            <a:pPr>
              <a:lnSpc>
                <a:spcPts val="5040"/>
              </a:lnSpc>
              <a:spcBef>
                <a:spcPct val="0"/>
              </a:spcBef>
            </a:pPr>
            <a:r>
              <a:rPr lang="en-US" sz="3600">
                <a:solidFill>
                  <a:srgbClr val="000000"/>
                </a:solidFill>
                <a:latin typeface="Open Sauce"/>
              </a:rPr>
              <a:t>Understand the  structure of the  dataset and clean  data before analysis</a:t>
            </a:r>
          </a:p>
        </p:txBody>
      </p:sp>
      <p:sp>
        <p:nvSpPr>
          <p:cNvPr name="TextBox 12" id="12"/>
          <p:cNvSpPr txBox="true"/>
          <p:nvPr/>
        </p:nvSpPr>
        <p:spPr>
          <a:xfrm rot="0">
            <a:off x="7464025" y="6650308"/>
            <a:ext cx="4907918" cy="3636692"/>
          </a:xfrm>
          <a:prstGeom prst="rect">
            <a:avLst/>
          </a:prstGeom>
        </p:spPr>
        <p:txBody>
          <a:bodyPr anchor="t" rtlCol="false" tIns="0" lIns="0" bIns="0" rIns="0">
            <a:spAutoFit/>
          </a:bodyPr>
          <a:lstStyle/>
          <a:p>
            <a:pPr>
              <a:lnSpc>
                <a:spcPts val="4827"/>
              </a:lnSpc>
              <a:spcBef>
                <a:spcPct val="0"/>
              </a:spcBef>
            </a:pPr>
            <a:r>
              <a:rPr lang="en-US" sz="3448">
                <a:solidFill>
                  <a:srgbClr val="000000"/>
                </a:solidFill>
                <a:latin typeface="Open Sauce"/>
              </a:rPr>
              <a:t>Uncover initial  patterns,  characteristics, and  points of interest  using visual  exploration</a:t>
            </a:r>
          </a:p>
        </p:txBody>
      </p:sp>
      <p:sp>
        <p:nvSpPr>
          <p:cNvPr name="TextBox 13" id="13"/>
          <p:cNvSpPr txBox="true"/>
          <p:nvPr/>
        </p:nvSpPr>
        <p:spPr>
          <a:xfrm rot="0">
            <a:off x="13090684" y="6762523"/>
            <a:ext cx="4701292" cy="3027092"/>
          </a:xfrm>
          <a:prstGeom prst="rect">
            <a:avLst/>
          </a:prstGeom>
        </p:spPr>
        <p:txBody>
          <a:bodyPr anchor="t" rtlCol="false" tIns="0" lIns="0" bIns="0" rIns="0">
            <a:spAutoFit/>
          </a:bodyPr>
          <a:lstStyle/>
          <a:p>
            <a:pPr>
              <a:lnSpc>
                <a:spcPts val="4827"/>
              </a:lnSpc>
              <a:spcBef>
                <a:spcPct val="0"/>
              </a:spcBef>
            </a:pPr>
            <a:r>
              <a:rPr lang="en-US" sz="3448">
                <a:solidFill>
                  <a:srgbClr val="000000"/>
                </a:solidFill>
                <a:latin typeface="Open Sauce"/>
              </a:rPr>
              <a:t>Formulate a  statistical model to  forecast an  outcome using  relevant predictors</a:t>
            </a:r>
          </a:p>
        </p:txBody>
      </p:sp>
      <p:sp>
        <p:nvSpPr>
          <p:cNvPr name="TextBox 14" id="14"/>
          <p:cNvSpPr txBox="true"/>
          <p:nvPr/>
        </p:nvSpPr>
        <p:spPr>
          <a:xfrm rot="0">
            <a:off x="2979858" y="923925"/>
            <a:ext cx="9310687" cy="957505"/>
          </a:xfrm>
          <a:prstGeom prst="rect">
            <a:avLst/>
          </a:prstGeom>
        </p:spPr>
        <p:txBody>
          <a:bodyPr anchor="t" rtlCol="false" tIns="0" lIns="0" bIns="0" rIns="0">
            <a:spAutoFit/>
          </a:bodyPr>
          <a:lstStyle/>
          <a:p>
            <a:pPr algn="ctr">
              <a:lnSpc>
                <a:spcPts val="7843"/>
              </a:lnSpc>
              <a:spcBef>
                <a:spcPct val="0"/>
              </a:spcBef>
            </a:pPr>
            <a:r>
              <a:rPr lang="en-US" sz="5602">
                <a:solidFill>
                  <a:srgbClr val="E63950"/>
                </a:solidFill>
                <a:latin typeface="League Spartan"/>
              </a:rPr>
              <a:t>OVERVIEW OF ANALYSIS</a:t>
            </a:r>
          </a:p>
        </p:txBody>
      </p:sp>
      <p:grpSp>
        <p:nvGrpSpPr>
          <p:cNvPr name="Group 15" id="15"/>
          <p:cNvGrpSpPr/>
          <p:nvPr/>
        </p:nvGrpSpPr>
        <p:grpSpPr>
          <a:xfrm rot="0">
            <a:off x="5608454" y="2801360"/>
            <a:ext cx="6252877" cy="1532846"/>
            <a:chOff x="0" y="0"/>
            <a:chExt cx="1646848" cy="403713"/>
          </a:xfrm>
        </p:grpSpPr>
        <p:sp>
          <p:nvSpPr>
            <p:cNvPr name="Freeform 16" id="16"/>
            <p:cNvSpPr/>
            <p:nvPr/>
          </p:nvSpPr>
          <p:spPr>
            <a:xfrm flipH="false" flipV="false" rot="0">
              <a:off x="0" y="0"/>
              <a:ext cx="1646848" cy="403713"/>
            </a:xfrm>
            <a:custGeom>
              <a:avLst/>
              <a:gdLst/>
              <a:ahLst/>
              <a:cxnLst/>
              <a:rect r="r" b="b" t="t" l="l"/>
              <a:pathLst>
                <a:path h="403713" w="1646848">
                  <a:moveTo>
                    <a:pt x="0" y="0"/>
                  </a:moveTo>
                  <a:lnTo>
                    <a:pt x="1443648" y="0"/>
                  </a:lnTo>
                  <a:lnTo>
                    <a:pt x="1646848" y="201856"/>
                  </a:lnTo>
                  <a:lnTo>
                    <a:pt x="1443648" y="403713"/>
                  </a:lnTo>
                  <a:lnTo>
                    <a:pt x="0" y="403713"/>
                  </a:lnTo>
                  <a:lnTo>
                    <a:pt x="203200" y="201856"/>
                  </a:lnTo>
                  <a:lnTo>
                    <a:pt x="0" y="0"/>
                  </a:lnTo>
                  <a:close/>
                </a:path>
              </a:pathLst>
            </a:custGeom>
            <a:solidFill>
              <a:srgbClr val="EBCA1E"/>
            </a:solidFill>
          </p:spPr>
        </p:sp>
        <p:sp>
          <p:nvSpPr>
            <p:cNvPr name="TextBox 17" id="17"/>
            <p:cNvSpPr txBox="true"/>
            <p:nvPr/>
          </p:nvSpPr>
          <p:spPr>
            <a:xfrm>
              <a:off x="177800" y="-47625"/>
              <a:ext cx="1392848" cy="451338"/>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058326" y="2801360"/>
            <a:ext cx="6494640" cy="1532846"/>
            <a:chOff x="0" y="0"/>
            <a:chExt cx="1710522" cy="403713"/>
          </a:xfrm>
        </p:grpSpPr>
        <p:sp>
          <p:nvSpPr>
            <p:cNvPr name="Freeform 19" id="19"/>
            <p:cNvSpPr/>
            <p:nvPr/>
          </p:nvSpPr>
          <p:spPr>
            <a:xfrm flipH="false" flipV="false" rot="0">
              <a:off x="0" y="0"/>
              <a:ext cx="1710523" cy="403713"/>
            </a:xfrm>
            <a:custGeom>
              <a:avLst/>
              <a:gdLst/>
              <a:ahLst/>
              <a:cxnLst/>
              <a:rect r="r" b="b" t="t" l="l"/>
              <a:pathLst>
                <a:path h="403713" w="1710523">
                  <a:moveTo>
                    <a:pt x="0" y="0"/>
                  </a:moveTo>
                  <a:lnTo>
                    <a:pt x="1507322" y="0"/>
                  </a:lnTo>
                  <a:lnTo>
                    <a:pt x="1710523" y="201856"/>
                  </a:lnTo>
                  <a:lnTo>
                    <a:pt x="1507322" y="403713"/>
                  </a:lnTo>
                  <a:lnTo>
                    <a:pt x="0" y="403713"/>
                  </a:lnTo>
                  <a:lnTo>
                    <a:pt x="203200" y="201856"/>
                  </a:lnTo>
                  <a:lnTo>
                    <a:pt x="0" y="0"/>
                  </a:lnTo>
                  <a:close/>
                </a:path>
              </a:pathLst>
            </a:custGeom>
            <a:solidFill>
              <a:srgbClr val="D4B203"/>
            </a:solidFill>
          </p:spPr>
        </p:sp>
        <p:sp>
          <p:nvSpPr>
            <p:cNvPr name="TextBox 20" id="20"/>
            <p:cNvSpPr txBox="true"/>
            <p:nvPr/>
          </p:nvSpPr>
          <p:spPr>
            <a:xfrm>
              <a:off x="177800" y="-47625"/>
              <a:ext cx="1456522" cy="451338"/>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193393" y="3173448"/>
            <a:ext cx="4856918" cy="712470"/>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Open Sauce"/>
              </a:rPr>
              <a:t>Data Cleaning</a:t>
            </a:r>
          </a:p>
        </p:txBody>
      </p:sp>
      <p:sp>
        <p:nvSpPr>
          <p:cNvPr name="TextBox 22" id="22"/>
          <p:cNvSpPr txBox="true"/>
          <p:nvPr/>
        </p:nvSpPr>
        <p:spPr>
          <a:xfrm rot="0">
            <a:off x="6215004" y="3173448"/>
            <a:ext cx="4856918" cy="712470"/>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Open Sauce"/>
              </a:rPr>
              <a:t>Data Exploration</a:t>
            </a:r>
          </a:p>
        </p:txBody>
      </p:sp>
      <p:sp>
        <p:nvSpPr>
          <p:cNvPr name="TextBox 23" id="23"/>
          <p:cNvSpPr txBox="true"/>
          <p:nvPr/>
        </p:nvSpPr>
        <p:spPr>
          <a:xfrm rot="0">
            <a:off x="11861331" y="3173448"/>
            <a:ext cx="5397969" cy="1455420"/>
          </a:xfrm>
          <a:prstGeom prst="rect">
            <a:avLst/>
          </a:prstGeom>
        </p:spPr>
        <p:txBody>
          <a:bodyPr anchor="t" rtlCol="false" tIns="0" lIns="0" bIns="0" rIns="0">
            <a:spAutoFit/>
          </a:bodyPr>
          <a:lstStyle/>
          <a:p>
            <a:pPr algn="ctr">
              <a:lnSpc>
                <a:spcPts val="5880"/>
              </a:lnSpc>
            </a:pPr>
            <a:r>
              <a:rPr lang="en-US" sz="4200">
                <a:solidFill>
                  <a:srgbClr val="000000"/>
                </a:solidFill>
                <a:latin typeface="Open Sauce"/>
              </a:rPr>
              <a:t>Predictive Modeling</a:t>
            </a:r>
          </a:p>
          <a:p>
            <a:pPr algn="ctr">
              <a:lnSpc>
                <a:spcPts val="588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4" id="4"/>
          <p:cNvSpPr/>
          <p:nvPr/>
        </p:nvSpPr>
        <p:spPr>
          <a:xfrm flipH="false" flipV="false" rot="0">
            <a:off x="609759" y="270016"/>
            <a:ext cx="2370099" cy="2370099"/>
          </a:xfrm>
          <a:custGeom>
            <a:avLst/>
            <a:gdLst/>
            <a:ahLst/>
            <a:cxnLst/>
            <a:rect r="r" b="b" t="t" l="l"/>
            <a:pathLst>
              <a:path h="2370099" w="2370099">
                <a:moveTo>
                  <a:pt x="0" y="0"/>
                </a:moveTo>
                <a:lnTo>
                  <a:pt x="2370099" y="0"/>
                </a:lnTo>
                <a:lnTo>
                  <a:pt x="2370099" y="2370098"/>
                </a:lnTo>
                <a:lnTo>
                  <a:pt x="0" y="2370098"/>
                </a:lnTo>
                <a:lnTo>
                  <a:pt x="0" y="0"/>
                </a:lnTo>
                <a:close/>
              </a:path>
            </a:pathLst>
          </a:custGeom>
          <a:blipFill>
            <a:blip r:embed="rId2"/>
            <a:stretch>
              <a:fillRect l="0" t="0" r="0" b="0"/>
            </a:stretch>
          </a:blipFill>
        </p:spPr>
      </p:sp>
      <p:sp>
        <p:nvSpPr>
          <p:cNvPr name="Freeform 5" id="5"/>
          <p:cNvSpPr/>
          <p:nvPr/>
        </p:nvSpPr>
        <p:spPr>
          <a:xfrm flipH="false" flipV="false" rot="0">
            <a:off x="7385055" y="3507031"/>
            <a:ext cx="10465190" cy="5354825"/>
          </a:xfrm>
          <a:custGeom>
            <a:avLst/>
            <a:gdLst/>
            <a:ahLst/>
            <a:cxnLst/>
            <a:rect r="r" b="b" t="t" l="l"/>
            <a:pathLst>
              <a:path h="5354825" w="10465190">
                <a:moveTo>
                  <a:pt x="0" y="0"/>
                </a:moveTo>
                <a:lnTo>
                  <a:pt x="10465190" y="0"/>
                </a:lnTo>
                <a:lnTo>
                  <a:pt x="10465190" y="5354825"/>
                </a:lnTo>
                <a:lnTo>
                  <a:pt x="0" y="5354825"/>
                </a:lnTo>
                <a:lnTo>
                  <a:pt x="0" y="0"/>
                </a:lnTo>
                <a:close/>
              </a:path>
            </a:pathLst>
          </a:custGeom>
          <a:blipFill>
            <a:blip r:embed="rId3"/>
            <a:stretch>
              <a:fillRect l="0" t="0" r="0" b="0"/>
            </a:stretch>
          </a:blipFill>
        </p:spPr>
      </p:sp>
      <p:sp>
        <p:nvSpPr>
          <p:cNvPr name="TextBox 6" id="6"/>
          <p:cNvSpPr txBox="true"/>
          <p:nvPr/>
        </p:nvSpPr>
        <p:spPr>
          <a:xfrm rot="0">
            <a:off x="3184387" y="923925"/>
            <a:ext cx="8901629" cy="957505"/>
          </a:xfrm>
          <a:prstGeom prst="rect">
            <a:avLst/>
          </a:prstGeom>
        </p:spPr>
        <p:txBody>
          <a:bodyPr anchor="t" rtlCol="false" tIns="0" lIns="0" bIns="0" rIns="0">
            <a:spAutoFit/>
          </a:bodyPr>
          <a:lstStyle/>
          <a:p>
            <a:pPr algn="ctr">
              <a:lnSpc>
                <a:spcPts val="7843"/>
              </a:lnSpc>
              <a:spcBef>
                <a:spcPct val="0"/>
              </a:spcBef>
            </a:pPr>
            <a:r>
              <a:rPr lang="en-US" sz="5602">
                <a:solidFill>
                  <a:srgbClr val="E63950"/>
                </a:solidFill>
                <a:latin typeface="League Spartan"/>
              </a:rPr>
              <a:t>Paid apps v/s Free apps</a:t>
            </a:r>
          </a:p>
        </p:txBody>
      </p:sp>
      <p:sp>
        <p:nvSpPr>
          <p:cNvPr name="TextBox 7" id="7"/>
          <p:cNvSpPr txBox="true"/>
          <p:nvPr/>
        </p:nvSpPr>
        <p:spPr>
          <a:xfrm rot="0">
            <a:off x="764458" y="3193107"/>
            <a:ext cx="6620597" cy="2633254"/>
          </a:xfrm>
          <a:prstGeom prst="rect">
            <a:avLst/>
          </a:prstGeom>
        </p:spPr>
        <p:txBody>
          <a:bodyPr anchor="t" rtlCol="false" tIns="0" lIns="0" bIns="0" rIns="0">
            <a:spAutoFit/>
          </a:bodyPr>
          <a:lstStyle/>
          <a:p>
            <a:pPr>
              <a:lnSpc>
                <a:spcPts val="4189"/>
              </a:lnSpc>
              <a:spcBef>
                <a:spcPct val="0"/>
              </a:spcBef>
            </a:pPr>
            <a:r>
              <a:rPr lang="en-US" sz="2992">
                <a:solidFill>
                  <a:srgbClr val="11372E"/>
                </a:solidFill>
                <a:latin typeface="League Spartan"/>
              </a:rPr>
              <a:t>When comparing the both plots, people are showing more interest on free apps like art &amp; design. And The number of free apps are more than 10000</a:t>
            </a:r>
          </a:p>
        </p:txBody>
      </p:sp>
      <p:sp>
        <p:nvSpPr>
          <p:cNvPr name="TextBox 8" id="8"/>
          <p:cNvSpPr txBox="true"/>
          <p:nvPr/>
        </p:nvSpPr>
        <p:spPr>
          <a:xfrm rot="0">
            <a:off x="764458" y="6365771"/>
            <a:ext cx="6620597" cy="3694095"/>
          </a:xfrm>
          <a:prstGeom prst="rect">
            <a:avLst/>
          </a:prstGeom>
        </p:spPr>
        <p:txBody>
          <a:bodyPr anchor="t" rtlCol="false" tIns="0" lIns="0" bIns="0" rIns="0">
            <a:spAutoFit/>
          </a:bodyPr>
          <a:lstStyle/>
          <a:p>
            <a:pPr>
              <a:lnSpc>
                <a:spcPts val="4189"/>
              </a:lnSpc>
            </a:pPr>
            <a:r>
              <a:rPr lang="en-US" sz="2992">
                <a:solidFill>
                  <a:srgbClr val="11372E"/>
                </a:solidFill>
                <a:latin typeface="League Spartan"/>
              </a:rPr>
              <a:t> When it’s coming, commercial people   are preferring apps like Business, communication and Personalization and the number of paid apps are less than free apps. </a:t>
            </a:r>
          </a:p>
          <a:p>
            <a:pPr>
              <a:lnSpc>
                <a:spcPts val="418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4" id="4"/>
          <p:cNvSpPr/>
          <p:nvPr/>
        </p:nvSpPr>
        <p:spPr>
          <a:xfrm flipH="false" flipV="false" rot="0">
            <a:off x="403626" y="330278"/>
            <a:ext cx="2104529" cy="2104529"/>
          </a:xfrm>
          <a:custGeom>
            <a:avLst/>
            <a:gdLst/>
            <a:ahLst/>
            <a:cxnLst/>
            <a:rect r="r" b="b" t="t" l="l"/>
            <a:pathLst>
              <a:path h="2104529" w="2104529">
                <a:moveTo>
                  <a:pt x="0" y="0"/>
                </a:moveTo>
                <a:lnTo>
                  <a:pt x="2104529" y="0"/>
                </a:lnTo>
                <a:lnTo>
                  <a:pt x="2104529" y="2104529"/>
                </a:lnTo>
                <a:lnTo>
                  <a:pt x="0" y="2104529"/>
                </a:lnTo>
                <a:lnTo>
                  <a:pt x="0" y="0"/>
                </a:lnTo>
                <a:close/>
              </a:path>
            </a:pathLst>
          </a:custGeom>
          <a:blipFill>
            <a:blip r:embed="rId2"/>
            <a:stretch>
              <a:fillRect l="0" t="0" r="0" b="0"/>
            </a:stretch>
          </a:blipFill>
        </p:spPr>
      </p:sp>
      <p:sp>
        <p:nvSpPr>
          <p:cNvPr name="Freeform 5" id="5"/>
          <p:cNvSpPr/>
          <p:nvPr/>
        </p:nvSpPr>
        <p:spPr>
          <a:xfrm flipH="false" flipV="false" rot="0">
            <a:off x="8346507" y="2581213"/>
            <a:ext cx="9397692" cy="7360252"/>
          </a:xfrm>
          <a:custGeom>
            <a:avLst/>
            <a:gdLst/>
            <a:ahLst/>
            <a:cxnLst/>
            <a:rect r="r" b="b" t="t" l="l"/>
            <a:pathLst>
              <a:path h="7360252" w="9397692">
                <a:moveTo>
                  <a:pt x="0" y="0"/>
                </a:moveTo>
                <a:lnTo>
                  <a:pt x="9397692" y="0"/>
                </a:lnTo>
                <a:lnTo>
                  <a:pt x="9397692" y="7360252"/>
                </a:lnTo>
                <a:lnTo>
                  <a:pt x="0" y="7360252"/>
                </a:lnTo>
                <a:lnTo>
                  <a:pt x="0" y="0"/>
                </a:lnTo>
                <a:close/>
              </a:path>
            </a:pathLst>
          </a:custGeom>
          <a:blipFill>
            <a:blip r:embed="rId3"/>
            <a:stretch>
              <a:fillRect l="0" t="0" r="0" b="0"/>
            </a:stretch>
          </a:blipFill>
        </p:spPr>
      </p:sp>
      <p:sp>
        <p:nvSpPr>
          <p:cNvPr name="TextBox 6" id="6"/>
          <p:cNvSpPr txBox="true"/>
          <p:nvPr/>
        </p:nvSpPr>
        <p:spPr>
          <a:xfrm rot="0">
            <a:off x="2508155" y="491073"/>
            <a:ext cx="16787125" cy="1943735"/>
          </a:xfrm>
          <a:prstGeom prst="rect">
            <a:avLst/>
          </a:prstGeom>
        </p:spPr>
        <p:txBody>
          <a:bodyPr anchor="t" rtlCol="false" tIns="0" lIns="0" bIns="0" rIns="0">
            <a:spAutoFit/>
          </a:bodyPr>
          <a:lstStyle/>
          <a:p>
            <a:pPr>
              <a:lnSpc>
                <a:spcPts val="7840"/>
              </a:lnSpc>
              <a:spcBef>
                <a:spcPct val="0"/>
              </a:spcBef>
            </a:pPr>
            <a:r>
              <a:rPr lang="en-US" sz="5600">
                <a:solidFill>
                  <a:srgbClr val="E63950"/>
                </a:solidFill>
                <a:latin typeface="League Spartan"/>
              </a:rPr>
              <a:t>Top 10 Highest rating Apps in google play store in terms of categories</a:t>
            </a:r>
          </a:p>
        </p:txBody>
      </p:sp>
      <p:sp>
        <p:nvSpPr>
          <p:cNvPr name="TextBox 7" id="7"/>
          <p:cNvSpPr txBox="true"/>
          <p:nvPr/>
        </p:nvSpPr>
        <p:spPr>
          <a:xfrm rot="0">
            <a:off x="1028700" y="3647684"/>
            <a:ext cx="6753564" cy="5141585"/>
          </a:xfrm>
          <a:prstGeom prst="rect">
            <a:avLst/>
          </a:prstGeom>
        </p:spPr>
        <p:txBody>
          <a:bodyPr anchor="t" rtlCol="false" tIns="0" lIns="0" bIns="0" rIns="0">
            <a:spAutoFit/>
          </a:bodyPr>
          <a:lstStyle/>
          <a:p>
            <a:pPr>
              <a:lnSpc>
                <a:spcPts val="5823"/>
              </a:lnSpc>
              <a:spcBef>
                <a:spcPct val="0"/>
              </a:spcBef>
            </a:pPr>
            <a:r>
              <a:rPr lang="en-US" sz="4159">
                <a:solidFill>
                  <a:srgbClr val="11372E"/>
                </a:solidFill>
                <a:latin typeface="League Spartan"/>
              </a:rPr>
              <a:t>Categories like Games, Business, and Family are having comparatively more amount of apps count. We can see the data for our reference.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EFC"/>
        </a:solidFill>
      </p:bgPr>
    </p:bg>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4" id="4"/>
          <p:cNvSpPr/>
          <p:nvPr/>
        </p:nvSpPr>
        <p:spPr>
          <a:xfrm flipH="false" flipV="false" rot="0">
            <a:off x="723071" y="339590"/>
            <a:ext cx="1829283" cy="1829283"/>
          </a:xfrm>
          <a:custGeom>
            <a:avLst/>
            <a:gdLst/>
            <a:ahLst/>
            <a:cxnLst/>
            <a:rect r="r" b="b" t="t" l="l"/>
            <a:pathLst>
              <a:path h="1829283" w="1829283">
                <a:moveTo>
                  <a:pt x="0" y="0"/>
                </a:moveTo>
                <a:lnTo>
                  <a:pt x="1829283" y="0"/>
                </a:lnTo>
                <a:lnTo>
                  <a:pt x="1829283" y="1829282"/>
                </a:lnTo>
                <a:lnTo>
                  <a:pt x="0" y="1829282"/>
                </a:lnTo>
                <a:lnTo>
                  <a:pt x="0" y="0"/>
                </a:lnTo>
                <a:close/>
              </a:path>
            </a:pathLst>
          </a:custGeom>
          <a:blipFill>
            <a:blip r:embed="rId2"/>
            <a:stretch>
              <a:fillRect l="0" t="0" r="0" b="0"/>
            </a:stretch>
          </a:blipFill>
        </p:spPr>
      </p:sp>
      <p:sp>
        <p:nvSpPr>
          <p:cNvPr name="Freeform 5" id="5"/>
          <p:cNvSpPr/>
          <p:nvPr/>
        </p:nvSpPr>
        <p:spPr>
          <a:xfrm flipH="false" flipV="false" rot="0">
            <a:off x="723071" y="2090151"/>
            <a:ext cx="16753927" cy="8030716"/>
          </a:xfrm>
          <a:custGeom>
            <a:avLst/>
            <a:gdLst/>
            <a:ahLst/>
            <a:cxnLst/>
            <a:rect r="r" b="b" t="t" l="l"/>
            <a:pathLst>
              <a:path h="8030716" w="16753927">
                <a:moveTo>
                  <a:pt x="0" y="0"/>
                </a:moveTo>
                <a:lnTo>
                  <a:pt x="16753928" y="0"/>
                </a:lnTo>
                <a:lnTo>
                  <a:pt x="16753928" y="8030716"/>
                </a:lnTo>
                <a:lnTo>
                  <a:pt x="0" y="8030716"/>
                </a:lnTo>
                <a:lnTo>
                  <a:pt x="0" y="0"/>
                </a:lnTo>
                <a:close/>
              </a:path>
            </a:pathLst>
          </a:custGeom>
          <a:blipFill>
            <a:blip r:embed="rId3"/>
            <a:stretch>
              <a:fillRect l="0" t="0" r="0" b="0"/>
            </a:stretch>
          </a:blipFill>
        </p:spPr>
      </p:sp>
      <p:sp>
        <p:nvSpPr>
          <p:cNvPr name="TextBox 6" id="6"/>
          <p:cNvSpPr txBox="true"/>
          <p:nvPr/>
        </p:nvSpPr>
        <p:spPr>
          <a:xfrm rot="0">
            <a:off x="2552354" y="673206"/>
            <a:ext cx="15246995"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League Spartan"/>
              </a:rPr>
              <a:t>Count of Applications in each category</a:t>
            </a:r>
          </a:p>
        </p:txBody>
      </p:sp>
      <p:sp>
        <p:nvSpPr>
          <p:cNvPr name="TextBox 7" id="7"/>
          <p:cNvSpPr txBox="true"/>
          <p:nvPr/>
        </p:nvSpPr>
        <p:spPr>
          <a:xfrm rot="0">
            <a:off x="8477281" y="4750017"/>
            <a:ext cx="8999718" cy="2634783"/>
          </a:xfrm>
          <a:prstGeom prst="rect">
            <a:avLst/>
          </a:prstGeom>
        </p:spPr>
        <p:txBody>
          <a:bodyPr anchor="t" rtlCol="false" tIns="0" lIns="0" bIns="0" rIns="0">
            <a:spAutoFit/>
          </a:bodyPr>
          <a:lstStyle/>
          <a:p>
            <a:pPr>
              <a:lnSpc>
                <a:spcPts val="5239"/>
              </a:lnSpc>
              <a:spcBef>
                <a:spcPct val="0"/>
              </a:spcBef>
            </a:pPr>
            <a:r>
              <a:rPr lang="en-US" sz="3742">
                <a:solidFill>
                  <a:srgbClr val="11372E"/>
                </a:solidFill>
                <a:latin typeface="Roboto Bold"/>
              </a:rPr>
              <a:t>Family and Game </a:t>
            </a:r>
            <a:r>
              <a:rPr lang="en-US" sz="3742">
                <a:solidFill>
                  <a:srgbClr val="11372E"/>
                </a:solidFill>
                <a:latin typeface="Roboto"/>
              </a:rPr>
              <a:t>apps have the</a:t>
            </a:r>
          </a:p>
          <a:p>
            <a:pPr>
              <a:lnSpc>
                <a:spcPts val="5239"/>
              </a:lnSpc>
              <a:spcBef>
                <a:spcPct val="0"/>
              </a:spcBef>
            </a:pPr>
            <a:r>
              <a:rPr lang="en-US" sz="3742">
                <a:solidFill>
                  <a:srgbClr val="11372E"/>
                </a:solidFill>
                <a:latin typeface="Roboto"/>
              </a:rPr>
              <a:t>highest market prevalence. Surprising </a:t>
            </a:r>
            <a:r>
              <a:rPr lang="en-US" sz="3742">
                <a:solidFill>
                  <a:srgbClr val="11372E"/>
                </a:solidFill>
                <a:latin typeface="Roboto Bold"/>
              </a:rPr>
              <a:t>Tools, Business and Medical</a:t>
            </a:r>
            <a:r>
              <a:rPr lang="en-US" sz="3742">
                <a:solidFill>
                  <a:srgbClr val="11372E"/>
                </a:solidFill>
                <a:latin typeface="Roboto"/>
              </a:rPr>
              <a:t> apps are also at the Top Count of applications.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EFC"/>
        </a:solidFill>
      </p:bgPr>
    </p:bg>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4" id="4"/>
          <p:cNvSpPr/>
          <p:nvPr/>
        </p:nvSpPr>
        <p:spPr>
          <a:xfrm flipH="false" flipV="false" rot="0">
            <a:off x="723071" y="339590"/>
            <a:ext cx="1829283" cy="1829283"/>
          </a:xfrm>
          <a:custGeom>
            <a:avLst/>
            <a:gdLst/>
            <a:ahLst/>
            <a:cxnLst/>
            <a:rect r="r" b="b" t="t" l="l"/>
            <a:pathLst>
              <a:path h="1829283" w="1829283">
                <a:moveTo>
                  <a:pt x="0" y="0"/>
                </a:moveTo>
                <a:lnTo>
                  <a:pt x="1829283" y="0"/>
                </a:lnTo>
                <a:lnTo>
                  <a:pt x="1829283" y="1829282"/>
                </a:lnTo>
                <a:lnTo>
                  <a:pt x="0" y="1829282"/>
                </a:lnTo>
                <a:lnTo>
                  <a:pt x="0" y="0"/>
                </a:lnTo>
                <a:close/>
              </a:path>
            </a:pathLst>
          </a:custGeom>
          <a:blipFill>
            <a:blip r:embed="rId2"/>
            <a:stretch>
              <a:fillRect l="0" t="0" r="0" b="0"/>
            </a:stretch>
          </a:blipFill>
        </p:spPr>
      </p:sp>
      <p:sp>
        <p:nvSpPr>
          <p:cNvPr name="Freeform 5" id="5"/>
          <p:cNvSpPr/>
          <p:nvPr/>
        </p:nvSpPr>
        <p:spPr>
          <a:xfrm flipH="false" flipV="false" rot="0">
            <a:off x="62361" y="2380741"/>
            <a:ext cx="12404449" cy="7906259"/>
          </a:xfrm>
          <a:custGeom>
            <a:avLst/>
            <a:gdLst/>
            <a:ahLst/>
            <a:cxnLst/>
            <a:rect r="r" b="b" t="t" l="l"/>
            <a:pathLst>
              <a:path h="7906259" w="12404449">
                <a:moveTo>
                  <a:pt x="0" y="0"/>
                </a:moveTo>
                <a:lnTo>
                  <a:pt x="12404449" y="0"/>
                </a:lnTo>
                <a:lnTo>
                  <a:pt x="12404449" y="7906259"/>
                </a:lnTo>
                <a:lnTo>
                  <a:pt x="0" y="7906259"/>
                </a:lnTo>
                <a:lnTo>
                  <a:pt x="0" y="0"/>
                </a:lnTo>
                <a:close/>
              </a:path>
            </a:pathLst>
          </a:custGeom>
          <a:blipFill>
            <a:blip r:embed="rId3"/>
            <a:stretch>
              <a:fillRect l="0" t="0" r="0" b="0"/>
            </a:stretch>
          </a:blipFill>
        </p:spPr>
      </p:sp>
      <p:sp>
        <p:nvSpPr>
          <p:cNvPr name="TextBox 6" id="6"/>
          <p:cNvSpPr txBox="true"/>
          <p:nvPr/>
        </p:nvSpPr>
        <p:spPr>
          <a:xfrm rot="0">
            <a:off x="2838104" y="673206"/>
            <a:ext cx="14675495" cy="2105025"/>
          </a:xfrm>
          <a:prstGeom prst="rect">
            <a:avLst/>
          </a:prstGeom>
        </p:spPr>
        <p:txBody>
          <a:bodyPr anchor="t" rtlCol="false" tIns="0" lIns="0" bIns="0" rIns="0">
            <a:spAutoFit/>
          </a:bodyPr>
          <a:lstStyle/>
          <a:p>
            <a:pPr algn="ctr">
              <a:lnSpc>
                <a:spcPts val="8400"/>
              </a:lnSpc>
            </a:pPr>
            <a:r>
              <a:rPr lang="en-US" sz="6000">
                <a:solidFill>
                  <a:srgbClr val="000000"/>
                </a:solidFill>
                <a:latin typeface="League Spartan"/>
              </a:rPr>
              <a:t>Top 10 installed apps in any category</a:t>
            </a:r>
          </a:p>
          <a:p>
            <a:pPr algn="ctr">
              <a:lnSpc>
                <a:spcPts val="8400"/>
              </a:lnSpc>
              <a:spcBef>
                <a:spcPct val="0"/>
              </a:spcBef>
            </a:pPr>
          </a:p>
        </p:txBody>
      </p:sp>
      <p:sp>
        <p:nvSpPr>
          <p:cNvPr name="TextBox 7" id="7"/>
          <p:cNvSpPr txBox="true"/>
          <p:nvPr/>
        </p:nvSpPr>
        <p:spPr>
          <a:xfrm rot="0">
            <a:off x="12796006" y="2930434"/>
            <a:ext cx="5491994" cy="5080635"/>
          </a:xfrm>
          <a:prstGeom prst="rect">
            <a:avLst/>
          </a:prstGeom>
        </p:spPr>
        <p:txBody>
          <a:bodyPr anchor="t" rtlCol="false" tIns="0" lIns="0" bIns="0" rIns="0">
            <a:spAutoFit/>
          </a:bodyPr>
          <a:lstStyle/>
          <a:p>
            <a:pPr>
              <a:lnSpc>
                <a:spcPts val="5040"/>
              </a:lnSpc>
              <a:spcBef>
                <a:spcPct val="0"/>
              </a:spcBef>
            </a:pPr>
            <a:r>
              <a:rPr lang="en-US" sz="3600">
                <a:solidFill>
                  <a:srgbClr val="11372E"/>
                </a:solidFill>
                <a:latin typeface="League Spartan"/>
              </a:rPr>
              <a:t>This graph shows the top installed  apps in the ‘Games’  category. Further looking  into the play store reveals  that these apps are light,  casual, single player  games.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EFC"/>
        </a:solidFill>
      </p:bgPr>
    </p:bg>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4" id="4"/>
          <p:cNvSpPr/>
          <p:nvPr/>
        </p:nvSpPr>
        <p:spPr>
          <a:xfrm flipH="false" flipV="false" rot="0">
            <a:off x="723071" y="339590"/>
            <a:ext cx="1829283" cy="1829283"/>
          </a:xfrm>
          <a:custGeom>
            <a:avLst/>
            <a:gdLst/>
            <a:ahLst/>
            <a:cxnLst/>
            <a:rect r="r" b="b" t="t" l="l"/>
            <a:pathLst>
              <a:path h="1829283" w="1829283">
                <a:moveTo>
                  <a:pt x="0" y="0"/>
                </a:moveTo>
                <a:lnTo>
                  <a:pt x="1829283" y="0"/>
                </a:lnTo>
                <a:lnTo>
                  <a:pt x="1829283" y="1829282"/>
                </a:lnTo>
                <a:lnTo>
                  <a:pt x="0" y="1829282"/>
                </a:lnTo>
                <a:lnTo>
                  <a:pt x="0" y="0"/>
                </a:lnTo>
                <a:close/>
              </a:path>
            </a:pathLst>
          </a:custGeom>
          <a:blipFill>
            <a:blip r:embed="rId2"/>
            <a:stretch>
              <a:fillRect l="0" t="0" r="0" b="0"/>
            </a:stretch>
          </a:blipFill>
        </p:spPr>
      </p:sp>
      <p:sp>
        <p:nvSpPr>
          <p:cNvPr name="Freeform 5" id="5"/>
          <p:cNvSpPr/>
          <p:nvPr/>
        </p:nvSpPr>
        <p:spPr>
          <a:xfrm flipH="false" flipV="false" rot="0">
            <a:off x="149526" y="2102197"/>
            <a:ext cx="17988949" cy="16440623"/>
          </a:xfrm>
          <a:custGeom>
            <a:avLst/>
            <a:gdLst/>
            <a:ahLst/>
            <a:cxnLst/>
            <a:rect r="r" b="b" t="t" l="l"/>
            <a:pathLst>
              <a:path h="16440623" w="17988949">
                <a:moveTo>
                  <a:pt x="0" y="0"/>
                </a:moveTo>
                <a:lnTo>
                  <a:pt x="17988948" y="0"/>
                </a:lnTo>
                <a:lnTo>
                  <a:pt x="17988948" y="16440623"/>
                </a:lnTo>
                <a:lnTo>
                  <a:pt x="0" y="16440623"/>
                </a:lnTo>
                <a:lnTo>
                  <a:pt x="0" y="0"/>
                </a:lnTo>
                <a:close/>
              </a:path>
            </a:pathLst>
          </a:custGeom>
          <a:blipFill>
            <a:blip r:embed="rId3"/>
            <a:stretch>
              <a:fillRect l="0" t="0" r="0" b="0"/>
            </a:stretch>
          </a:blipFill>
        </p:spPr>
      </p:sp>
      <p:sp>
        <p:nvSpPr>
          <p:cNvPr name="TextBox 6" id="6"/>
          <p:cNvSpPr txBox="true"/>
          <p:nvPr/>
        </p:nvSpPr>
        <p:spPr>
          <a:xfrm rot="0">
            <a:off x="2979273" y="597006"/>
            <a:ext cx="5638056" cy="2105025"/>
          </a:xfrm>
          <a:prstGeom prst="rect">
            <a:avLst/>
          </a:prstGeom>
        </p:spPr>
        <p:txBody>
          <a:bodyPr anchor="t" rtlCol="false" tIns="0" lIns="0" bIns="0" rIns="0">
            <a:spAutoFit/>
          </a:bodyPr>
          <a:lstStyle/>
          <a:p>
            <a:pPr algn="ctr">
              <a:lnSpc>
                <a:spcPts val="8400"/>
              </a:lnSpc>
            </a:pPr>
            <a:r>
              <a:rPr lang="en-US" sz="6000">
                <a:solidFill>
                  <a:srgbClr val="000000"/>
                </a:solidFill>
                <a:latin typeface="League Spartan"/>
              </a:rPr>
              <a:t>Top Free Apps</a:t>
            </a:r>
          </a:p>
          <a:p>
            <a:pPr algn="ctr">
              <a:lnSpc>
                <a:spcPts val="8400"/>
              </a:lnSpc>
              <a:spcBef>
                <a:spcPct val="0"/>
              </a:spcBef>
            </a:pPr>
          </a:p>
        </p:txBody>
      </p:sp>
      <p:sp>
        <p:nvSpPr>
          <p:cNvPr name="TextBox 7" id="7"/>
          <p:cNvSpPr txBox="true"/>
          <p:nvPr/>
        </p:nvSpPr>
        <p:spPr>
          <a:xfrm rot="0">
            <a:off x="7566909" y="3291190"/>
            <a:ext cx="10095726" cy="316611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Open Sauce"/>
              </a:rPr>
              <a:t>There are a total of </a:t>
            </a:r>
            <a:r>
              <a:rPr lang="en-US" sz="3600">
                <a:solidFill>
                  <a:srgbClr val="000000"/>
                </a:solidFill>
                <a:latin typeface="Open Sauce Bold"/>
              </a:rPr>
              <a:t>20</a:t>
            </a:r>
            <a:r>
              <a:rPr lang="en-US" sz="3600">
                <a:solidFill>
                  <a:srgbClr val="000000"/>
                </a:solidFill>
                <a:latin typeface="Open Sauce"/>
              </a:rPr>
              <a:t> free apps  with over </a:t>
            </a:r>
            <a:r>
              <a:rPr lang="en-US" sz="3600">
                <a:solidFill>
                  <a:srgbClr val="000000"/>
                </a:solidFill>
                <a:latin typeface="Open Sauce Bold"/>
              </a:rPr>
              <a:t>one billion</a:t>
            </a:r>
            <a:r>
              <a:rPr lang="en-US" sz="3600">
                <a:solidFill>
                  <a:srgbClr val="000000"/>
                </a:solidFill>
                <a:latin typeface="Open Sauce"/>
              </a:rPr>
              <a:t> installs.</a:t>
            </a:r>
          </a:p>
          <a:p>
            <a:pPr marL="777240" indent="-388620" lvl="1">
              <a:lnSpc>
                <a:spcPts val="5040"/>
              </a:lnSpc>
              <a:buFont typeface="Arial"/>
              <a:buChar char="•"/>
            </a:pPr>
            <a:r>
              <a:rPr lang="en-US" sz="3600">
                <a:solidFill>
                  <a:srgbClr val="000000"/>
                </a:solidFill>
                <a:latin typeface="Open Sauce"/>
              </a:rPr>
              <a:t>The top categories in which these  apps fall are </a:t>
            </a:r>
            <a:r>
              <a:rPr lang="en-US" sz="3600">
                <a:solidFill>
                  <a:srgbClr val="000000"/>
                </a:solidFill>
                <a:latin typeface="Open Sauce Bold"/>
              </a:rPr>
              <a:t>Communication</a:t>
            </a:r>
            <a:r>
              <a:rPr lang="en-US" sz="3600">
                <a:solidFill>
                  <a:srgbClr val="000000"/>
                </a:solidFill>
                <a:latin typeface="Open Sauce"/>
              </a:rPr>
              <a:t>(6),  </a:t>
            </a:r>
            <a:r>
              <a:rPr lang="en-US" sz="3600">
                <a:solidFill>
                  <a:srgbClr val="000000"/>
                </a:solidFill>
                <a:latin typeface="Open Sauce Bold"/>
              </a:rPr>
              <a:t>Social</a:t>
            </a:r>
            <a:r>
              <a:rPr lang="en-US" sz="3600">
                <a:solidFill>
                  <a:srgbClr val="000000"/>
                </a:solidFill>
                <a:latin typeface="Open Sauce"/>
              </a:rPr>
              <a:t>(3), </a:t>
            </a:r>
            <a:r>
              <a:rPr lang="en-US" sz="3600">
                <a:solidFill>
                  <a:srgbClr val="000000"/>
                </a:solidFill>
                <a:latin typeface="Open Sauce Bold"/>
              </a:rPr>
              <a:t>Video Players</a:t>
            </a:r>
            <a:r>
              <a:rPr lang="en-US" sz="3600">
                <a:solidFill>
                  <a:srgbClr val="000000"/>
                </a:solidFill>
                <a:latin typeface="Open Sauce"/>
              </a:rPr>
              <a:t>(2), </a:t>
            </a:r>
            <a:r>
              <a:rPr lang="en-US" sz="3600">
                <a:solidFill>
                  <a:srgbClr val="000000"/>
                </a:solidFill>
                <a:latin typeface="Open Sauce Bold"/>
              </a:rPr>
              <a:t>Travel  and Local</a:t>
            </a:r>
            <a:r>
              <a:rPr lang="en-US" sz="3600">
                <a:solidFill>
                  <a:srgbClr val="000000"/>
                </a:solidFill>
                <a:latin typeface="Open Sauce"/>
              </a:rPr>
              <a:t>(2).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EFC"/>
        </a:solidFill>
      </p:bgPr>
    </p:bg>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4" id="4"/>
          <p:cNvSpPr/>
          <p:nvPr/>
        </p:nvSpPr>
        <p:spPr>
          <a:xfrm flipH="false" flipV="false" rot="0">
            <a:off x="723071" y="339590"/>
            <a:ext cx="1829283" cy="1829283"/>
          </a:xfrm>
          <a:custGeom>
            <a:avLst/>
            <a:gdLst/>
            <a:ahLst/>
            <a:cxnLst/>
            <a:rect r="r" b="b" t="t" l="l"/>
            <a:pathLst>
              <a:path h="1829283" w="1829283">
                <a:moveTo>
                  <a:pt x="0" y="0"/>
                </a:moveTo>
                <a:lnTo>
                  <a:pt x="1829283" y="0"/>
                </a:lnTo>
                <a:lnTo>
                  <a:pt x="1829283" y="1829282"/>
                </a:lnTo>
                <a:lnTo>
                  <a:pt x="0" y="1829282"/>
                </a:lnTo>
                <a:lnTo>
                  <a:pt x="0" y="0"/>
                </a:lnTo>
                <a:close/>
              </a:path>
            </a:pathLst>
          </a:custGeom>
          <a:blipFill>
            <a:blip r:embed="rId2"/>
            <a:stretch>
              <a:fillRect l="0" t="0" r="0" b="0"/>
            </a:stretch>
          </a:blipFill>
        </p:spPr>
      </p:sp>
      <p:sp>
        <p:nvSpPr>
          <p:cNvPr name="Freeform 5" id="5"/>
          <p:cNvSpPr/>
          <p:nvPr/>
        </p:nvSpPr>
        <p:spPr>
          <a:xfrm flipH="false" flipV="false" rot="0">
            <a:off x="7880609" y="2533756"/>
            <a:ext cx="10412565" cy="14870194"/>
          </a:xfrm>
          <a:custGeom>
            <a:avLst/>
            <a:gdLst/>
            <a:ahLst/>
            <a:cxnLst/>
            <a:rect r="r" b="b" t="t" l="l"/>
            <a:pathLst>
              <a:path h="14870194" w="10412565">
                <a:moveTo>
                  <a:pt x="0" y="0"/>
                </a:moveTo>
                <a:lnTo>
                  <a:pt x="10412565" y="0"/>
                </a:lnTo>
                <a:lnTo>
                  <a:pt x="10412565" y="14870194"/>
                </a:lnTo>
                <a:lnTo>
                  <a:pt x="0" y="14870194"/>
                </a:lnTo>
                <a:lnTo>
                  <a:pt x="0" y="0"/>
                </a:lnTo>
                <a:close/>
              </a:path>
            </a:pathLst>
          </a:custGeom>
          <a:blipFill>
            <a:blip r:embed="rId3"/>
            <a:stretch>
              <a:fillRect l="0" t="0" r="0" b="0"/>
            </a:stretch>
          </a:blipFill>
        </p:spPr>
      </p:sp>
      <p:sp>
        <p:nvSpPr>
          <p:cNvPr name="TextBox 6" id="6"/>
          <p:cNvSpPr txBox="true"/>
          <p:nvPr/>
        </p:nvSpPr>
        <p:spPr>
          <a:xfrm rot="0">
            <a:off x="1028700" y="784331"/>
            <a:ext cx="17787708" cy="1749425"/>
          </a:xfrm>
          <a:prstGeom prst="rect">
            <a:avLst/>
          </a:prstGeom>
        </p:spPr>
        <p:txBody>
          <a:bodyPr anchor="t" rtlCol="false" tIns="0" lIns="0" bIns="0" rIns="0">
            <a:spAutoFit/>
          </a:bodyPr>
          <a:lstStyle/>
          <a:p>
            <a:pPr algn="ctr">
              <a:lnSpc>
                <a:spcPts val="7000"/>
              </a:lnSpc>
            </a:pPr>
            <a:r>
              <a:rPr lang="en-US" sz="5000">
                <a:solidFill>
                  <a:srgbClr val="000000"/>
                </a:solidFill>
                <a:latin typeface="League Spartan"/>
              </a:rPr>
              <a:t>Top Paid Apps Based on Revenue Generated</a:t>
            </a:r>
          </a:p>
          <a:p>
            <a:pPr algn="ctr">
              <a:lnSpc>
                <a:spcPts val="7000"/>
              </a:lnSpc>
              <a:spcBef>
                <a:spcPct val="0"/>
              </a:spcBef>
            </a:pPr>
          </a:p>
        </p:txBody>
      </p:sp>
      <p:sp>
        <p:nvSpPr>
          <p:cNvPr name="TextBox 7" id="7"/>
          <p:cNvSpPr txBox="true"/>
          <p:nvPr/>
        </p:nvSpPr>
        <p:spPr>
          <a:xfrm rot="0">
            <a:off x="0" y="2111722"/>
            <a:ext cx="7880609" cy="784352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Open Sauce"/>
              </a:rPr>
              <a:t>Revenue generated is  given by the formula:</a:t>
            </a:r>
          </a:p>
          <a:p>
            <a:pPr>
              <a:lnSpc>
                <a:spcPts val="4480"/>
              </a:lnSpc>
            </a:pPr>
            <a:r>
              <a:rPr lang="en-US" sz="3200">
                <a:solidFill>
                  <a:srgbClr val="000000"/>
                </a:solidFill>
                <a:latin typeface="Open Sauce"/>
              </a:rPr>
              <a:t>      Revenue  =    Installs *   Price</a:t>
            </a:r>
          </a:p>
          <a:p>
            <a:pPr marL="690881" indent="-345440" lvl="1">
              <a:lnSpc>
                <a:spcPts val="4480"/>
              </a:lnSpc>
              <a:buFont typeface="Arial"/>
              <a:buChar char="•"/>
            </a:pPr>
            <a:r>
              <a:rPr lang="en-US" sz="3200">
                <a:solidFill>
                  <a:srgbClr val="000000"/>
                </a:solidFill>
                <a:latin typeface="Open Sauce"/>
              </a:rPr>
              <a:t>Note that in this case,  revenue refers to the  money earned only from  paid app installs.</a:t>
            </a:r>
          </a:p>
          <a:p>
            <a:pPr marL="690881" indent="-345440" lvl="1">
              <a:lnSpc>
                <a:spcPts val="4480"/>
              </a:lnSpc>
              <a:buFont typeface="Arial"/>
              <a:buChar char="•"/>
            </a:pPr>
            <a:r>
              <a:rPr lang="en-US" sz="3200">
                <a:solidFill>
                  <a:srgbClr val="000000"/>
                </a:solidFill>
                <a:latin typeface="Open Sauce"/>
              </a:rPr>
              <a:t>The top categories in  which these apps fall are  Lifestyle(5), Family(5),  and Game(4).</a:t>
            </a:r>
          </a:p>
          <a:p>
            <a:pPr marL="690881" indent="-345440" lvl="1">
              <a:lnSpc>
                <a:spcPts val="4480"/>
              </a:lnSpc>
              <a:buFont typeface="Arial"/>
              <a:buChar char="•"/>
            </a:pPr>
            <a:r>
              <a:rPr lang="en-US" sz="3200">
                <a:solidFill>
                  <a:srgbClr val="000000"/>
                </a:solidFill>
                <a:latin typeface="Open Sauce"/>
              </a:rPr>
              <a:t>Minecraft, I am rich, and I am  rich premium are the top paid  apps based on revenue  generated.</a:t>
            </a:r>
          </a:p>
          <a:p>
            <a:pPr marL="690881" indent="-345440" lvl="1">
              <a:lnSpc>
                <a:spcPts val="4480"/>
              </a:lnSpc>
              <a:buFont typeface="Arial"/>
              <a:buChar char="•"/>
            </a:pPr>
            <a:r>
              <a:rPr lang="en-US" sz="3200">
                <a:solidFill>
                  <a:srgbClr val="000000"/>
                </a:solidFill>
                <a:latin typeface="Open Sauce"/>
              </a:rPr>
              <a:t>Minecraft is the only app that  has over 10  M  installs.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EFC"/>
        </a:solidFill>
      </p:bgPr>
    </p:bg>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4" id="4"/>
          <p:cNvSpPr/>
          <p:nvPr/>
        </p:nvSpPr>
        <p:spPr>
          <a:xfrm flipH="false" flipV="false" rot="0">
            <a:off x="723071" y="339590"/>
            <a:ext cx="1829283" cy="1829283"/>
          </a:xfrm>
          <a:custGeom>
            <a:avLst/>
            <a:gdLst/>
            <a:ahLst/>
            <a:cxnLst/>
            <a:rect r="r" b="b" t="t" l="l"/>
            <a:pathLst>
              <a:path h="1829283" w="1829283">
                <a:moveTo>
                  <a:pt x="0" y="0"/>
                </a:moveTo>
                <a:lnTo>
                  <a:pt x="1829283" y="0"/>
                </a:lnTo>
                <a:lnTo>
                  <a:pt x="1829283" y="1829282"/>
                </a:lnTo>
                <a:lnTo>
                  <a:pt x="0" y="1829282"/>
                </a:lnTo>
                <a:lnTo>
                  <a:pt x="0" y="0"/>
                </a:lnTo>
                <a:close/>
              </a:path>
            </a:pathLst>
          </a:custGeom>
          <a:blipFill>
            <a:blip r:embed="rId2"/>
            <a:stretch>
              <a:fillRect l="0" t="0" r="0" b="0"/>
            </a:stretch>
          </a:blipFill>
        </p:spPr>
      </p:sp>
      <p:sp>
        <p:nvSpPr>
          <p:cNvPr name="Freeform 5" id="5"/>
          <p:cNvSpPr/>
          <p:nvPr/>
        </p:nvSpPr>
        <p:spPr>
          <a:xfrm flipH="false" flipV="false" rot="0">
            <a:off x="0" y="2168872"/>
            <a:ext cx="10796876" cy="8118128"/>
          </a:xfrm>
          <a:custGeom>
            <a:avLst/>
            <a:gdLst/>
            <a:ahLst/>
            <a:cxnLst/>
            <a:rect r="r" b="b" t="t" l="l"/>
            <a:pathLst>
              <a:path h="8118128" w="10796876">
                <a:moveTo>
                  <a:pt x="0" y="0"/>
                </a:moveTo>
                <a:lnTo>
                  <a:pt x="10796876" y="0"/>
                </a:lnTo>
                <a:lnTo>
                  <a:pt x="10796876" y="8118128"/>
                </a:lnTo>
                <a:lnTo>
                  <a:pt x="0" y="8118128"/>
                </a:lnTo>
                <a:lnTo>
                  <a:pt x="0" y="0"/>
                </a:lnTo>
                <a:close/>
              </a:path>
            </a:pathLst>
          </a:custGeom>
          <a:blipFill>
            <a:blip r:embed="rId3"/>
            <a:stretch>
              <a:fillRect l="0" t="0" r="0" b="0"/>
            </a:stretch>
          </a:blipFill>
        </p:spPr>
      </p:sp>
      <p:sp>
        <p:nvSpPr>
          <p:cNvPr name="TextBox 6" id="6"/>
          <p:cNvSpPr txBox="true"/>
          <p:nvPr/>
        </p:nvSpPr>
        <p:spPr>
          <a:xfrm rot="0">
            <a:off x="2552354" y="597006"/>
            <a:ext cx="13220700" cy="2105025"/>
          </a:xfrm>
          <a:prstGeom prst="rect">
            <a:avLst/>
          </a:prstGeom>
        </p:spPr>
        <p:txBody>
          <a:bodyPr anchor="t" rtlCol="false" tIns="0" lIns="0" bIns="0" rIns="0">
            <a:spAutoFit/>
          </a:bodyPr>
          <a:lstStyle/>
          <a:p>
            <a:pPr algn="ctr">
              <a:lnSpc>
                <a:spcPts val="8400"/>
              </a:lnSpc>
            </a:pPr>
            <a:r>
              <a:rPr lang="en-US" sz="6000">
                <a:solidFill>
                  <a:srgbClr val="E63950"/>
                </a:solidFill>
                <a:latin typeface="League Spartan"/>
              </a:rPr>
              <a:t>Percentage of Review Sentiments</a:t>
            </a:r>
          </a:p>
          <a:p>
            <a:pPr algn="ctr">
              <a:lnSpc>
                <a:spcPts val="8400"/>
              </a:lnSpc>
              <a:spcBef>
                <a:spcPct val="0"/>
              </a:spcBef>
            </a:pPr>
          </a:p>
        </p:txBody>
      </p:sp>
      <p:sp>
        <p:nvSpPr>
          <p:cNvPr name="TextBox 7" id="7"/>
          <p:cNvSpPr txBox="true"/>
          <p:nvPr/>
        </p:nvSpPr>
        <p:spPr>
          <a:xfrm rot="0">
            <a:off x="11068950" y="3539490"/>
            <a:ext cx="6846983" cy="5718810"/>
          </a:xfrm>
          <a:prstGeom prst="rect">
            <a:avLst/>
          </a:prstGeom>
        </p:spPr>
        <p:txBody>
          <a:bodyPr anchor="t" rtlCol="false" tIns="0" lIns="0" bIns="0" rIns="0">
            <a:spAutoFit/>
          </a:bodyPr>
          <a:lstStyle/>
          <a:p>
            <a:pPr>
              <a:lnSpc>
                <a:spcPts val="5040"/>
              </a:lnSpc>
              <a:spcBef>
                <a:spcPct val="0"/>
              </a:spcBef>
            </a:pPr>
            <a:r>
              <a:rPr lang="en-US" sz="3600">
                <a:solidFill>
                  <a:srgbClr val="000000"/>
                </a:solidFill>
                <a:latin typeface="League Spartan"/>
              </a:rPr>
              <a:t>The number of Unique Apps  from Play store and User  reviews merged dataset are  816.</a:t>
            </a:r>
          </a:p>
          <a:p>
            <a:pPr>
              <a:lnSpc>
                <a:spcPts val="5040"/>
              </a:lnSpc>
              <a:spcBef>
                <a:spcPct val="0"/>
              </a:spcBef>
            </a:pPr>
          </a:p>
          <a:p>
            <a:pPr>
              <a:lnSpc>
                <a:spcPts val="5040"/>
              </a:lnSpc>
              <a:spcBef>
                <a:spcPct val="0"/>
              </a:spcBef>
            </a:pPr>
            <a:r>
              <a:rPr lang="en-US" sz="3600">
                <a:solidFill>
                  <a:srgbClr val="000000"/>
                </a:solidFill>
                <a:latin typeface="League Spartan"/>
              </a:rPr>
              <a:t>From Sentiment column, 64%  are Positive, 22% are Negative  and 14% are Neutral values.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EFC"/>
        </a:solidFill>
      </p:bgPr>
    </p:bg>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4" id="4"/>
          <p:cNvSpPr/>
          <p:nvPr/>
        </p:nvSpPr>
        <p:spPr>
          <a:xfrm flipH="false" flipV="false" rot="0">
            <a:off x="723071" y="339590"/>
            <a:ext cx="1829283" cy="1829283"/>
          </a:xfrm>
          <a:custGeom>
            <a:avLst/>
            <a:gdLst/>
            <a:ahLst/>
            <a:cxnLst/>
            <a:rect r="r" b="b" t="t" l="l"/>
            <a:pathLst>
              <a:path h="1829283" w="1829283">
                <a:moveTo>
                  <a:pt x="0" y="0"/>
                </a:moveTo>
                <a:lnTo>
                  <a:pt x="1829283" y="0"/>
                </a:lnTo>
                <a:lnTo>
                  <a:pt x="1829283" y="1829282"/>
                </a:lnTo>
                <a:lnTo>
                  <a:pt x="0" y="1829282"/>
                </a:lnTo>
                <a:lnTo>
                  <a:pt x="0" y="0"/>
                </a:lnTo>
                <a:close/>
              </a:path>
            </a:pathLst>
          </a:custGeom>
          <a:blipFill>
            <a:blip r:embed="rId2"/>
            <a:stretch>
              <a:fillRect l="0" t="0" r="0" b="0"/>
            </a:stretch>
          </a:blipFill>
        </p:spPr>
      </p:sp>
      <p:sp>
        <p:nvSpPr>
          <p:cNvPr name="Freeform 5" id="5"/>
          <p:cNvSpPr/>
          <p:nvPr/>
        </p:nvSpPr>
        <p:spPr>
          <a:xfrm flipH="false" flipV="false" rot="0">
            <a:off x="0" y="2159217"/>
            <a:ext cx="8667449" cy="6777809"/>
          </a:xfrm>
          <a:custGeom>
            <a:avLst/>
            <a:gdLst/>
            <a:ahLst/>
            <a:cxnLst/>
            <a:rect r="r" b="b" t="t" l="l"/>
            <a:pathLst>
              <a:path h="6777809" w="8667449">
                <a:moveTo>
                  <a:pt x="0" y="0"/>
                </a:moveTo>
                <a:lnTo>
                  <a:pt x="8667449" y="0"/>
                </a:lnTo>
                <a:lnTo>
                  <a:pt x="8667449" y="6777810"/>
                </a:lnTo>
                <a:lnTo>
                  <a:pt x="0" y="6777810"/>
                </a:lnTo>
                <a:lnTo>
                  <a:pt x="0" y="0"/>
                </a:lnTo>
                <a:close/>
              </a:path>
            </a:pathLst>
          </a:custGeom>
          <a:blipFill>
            <a:blip r:embed="rId3"/>
            <a:stretch>
              <a:fillRect l="0" t="0" r="0" b="0"/>
            </a:stretch>
          </a:blipFill>
        </p:spPr>
      </p:sp>
      <p:sp>
        <p:nvSpPr>
          <p:cNvPr name="Freeform 6" id="6"/>
          <p:cNvSpPr/>
          <p:nvPr/>
        </p:nvSpPr>
        <p:spPr>
          <a:xfrm flipH="false" flipV="false" rot="0">
            <a:off x="9696337" y="2178251"/>
            <a:ext cx="8591663" cy="6758775"/>
          </a:xfrm>
          <a:custGeom>
            <a:avLst/>
            <a:gdLst/>
            <a:ahLst/>
            <a:cxnLst/>
            <a:rect r="r" b="b" t="t" l="l"/>
            <a:pathLst>
              <a:path h="6758775" w="8591663">
                <a:moveTo>
                  <a:pt x="0" y="0"/>
                </a:moveTo>
                <a:lnTo>
                  <a:pt x="8591663" y="0"/>
                </a:lnTo>
                <a:lnTo>
                  <a:pt x="8591663" y="6758776"/>
                </a:lnTo>
                <a:lnTo>
                  <a:pt x="0" y="6758776"/>
                </a:lnTo>
                <a:lnTo>
                  <a:pt x="0" y="0"/>
                </a:lnTo>
                <a:close/>
              </a:path>
            </a:pathLst>
          </a:custGeom>
          <a:blipFill>
            <a:blip r:embed="rId4"/>
            <a:stretch>
              <a:fillRect l="0" t="0" r="0" b="0"/>
            </a:stretch>
          </a:blipFill>
        </p:spPr>
      </p:sp>
      <p:sp>
        <p:nvSpPr>
          <p:cNvPr name="TextBox 7" id="7"/>
          <p:cNvSpPr txBox="true"/>
          <p:nvPr/>
        </p:nvSpPr>
        <p:spPr>
          <a:xfrm rot="0">
            <a:off x="2552354" y="597006"/>
            <a:ext cx="11948964" cy="2105025"/>
          </a:xfrm>
          <a:prstGeom prst="rect">
            <a:avLst/>
          </a:prstGeom>
        </p:spPr>
        <p:txBody>
          <a:bodyPr anchor="t" rtlCol="false" tIns="0" lIns="0" bIns="0" rIns="0">
            <a:spAutoFit/>
          </a:bodyPr>
          <a:lstStyle/>
          <a:p>
            <a:pPr algn="ctr">
              <a:lnSpc>
                <a:spcPts val="8400"/>
              </a:lnSpc>
            </a:pPr>
            <a:r>
              <a:rPr lang="en-US" sz="6000">
                <a:solidFill>
                  <a:srgbClr val="E63950"/>
                </a:solidFill>
                <a:latin typeface="League Spartan"/>
              </a:rPr>
              <a:t>Positive and NegativeReviews</a:t>
            </a:r>
          </a:p>
          <a:p>
            <a:pPr algn="ctr">
              <a:lnSpc>
                <a:spcPts val="8400"/>
              </a:lnSpc>
              <a:spcBef>
                <a:spcPct val="0"/>
              </a:spcBef>
            </a:pPr>
          </a:p>
        </p:txBody>
      </p:sp>
      <p:sp>
        <p:nvSpPr>
          <p:cNvPr name="TextBox 8" id="8"/>
          <p:cNvSpPr txBox="true"/>
          <p:nvPr/>
        </p:nvSpPr>
        <p:spPr>
          <a:xfrm rot="0">
            <a:off x="216925" y="9120505"/>
            <a:ext cx="7645078" cy="116649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Arial"/>
              </a:rPr>
              <a:t>Helix Jump is a App from  merged dataset has highest  209 Positive sentiment count.</a:t>
            </a:r>
          </a:p>
        </p:txBody>
      </p:sp>
      <p:sp>
        <p:nvSpPr>
          <p:cNvPr name="TextBox 9" id="9"/>
          <p:cNvSpPr txBox="true"/>
          <p:nvPr/>
        </p:nvSpPr>
        <p:spPr>
          <a:xfrm rot="0">
            <a:off x="9932983" y="8558530"/>
            <a:ext cx="8118370" cy="2290445"/>
          </a:xfrm>
          <a:prstGeom prst="rect">
            <a:avLst/>
          </a:prstGeom>
        </p:spPr>
        <p:txBody>
          <a:bodyPr anchor="t" rtlCol="false" tIns="0" lIns="0" bIns="0" rIns="0">
            <a:spAutoFit/>
          </a:bodyPr>
          <a:lstStyle/>
          <a:p>
            <a:pPr algn="just">
              <a:lnSpc>
                <a:spcPts val="4480"/>
              </a:lnSpc>
            </a:pPr>
            <a:r>
              <a:rPr lang="en-US" sz="3200">
                <a:solidFill>
                  <a:srgbClr val="000000"/>
                </a:solidFill>
                <a:latin typeface="Arial"/>
              </a:rPr>
              <a:t>Angry BirdClassicisa app  from merged dataset has  highest 147 Negative sentiment  count.</a:t>
            </a:r>
          </a:p>
          <a:p>
            <a:pPr algn="just">
              <a:lnSpc>
                <a:spcPts val="448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EFC"/>
        </a:solidFill>
      </p:bgPr>
    </p:bg>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4" id="4"/>
          <p:cNvSpPr/>
          <p:nvPr/>
        </p:nvSpPr>
        <p:spPr>
          <a:xfrm flipH="false" flipV="false" rot="0">
            <a:off x="723071" y="339590"/>
            <a:ext cx="1829283" cy="1829283"/>
          </a:xfrm>
          <a:custGeom>
            <a:avLst/>
            <a:gdLst/>
            <a:ahLst/>
            <a:cxnLst/>
            <a:rect r="r" b="b" t="t" l="l"/>
            <a:pathLst>
              <a:path h="1829283" w="1829283">
                <a:moveTo>
                  <a:pt x="0" y="0"/>
                </a:moveTo>
                <a:lnTo>
                  <a:pt x="1829283" y="0"/>
                </a:lnTo>
                <a:lnTo>
                  <a:pt x="1829283" y="1829282"/>
                </a:lnTo>
                <a:lnTo>
                  <a:pt x="0" y="1829282"/>
                </a:lnTo>
                <a:lnTo>
                  <a:pt x="0" y="0"/>
                </a:lnTo>
                <a:close/>
              </a:path>
            </a:pathLst>
          </a:custGeom>
          <a:blipFill>
            <a:blip r:embed="rId2"/>
            <a:stretch>
              <a:fillRect l="0" t="0" r="0" b="0"/>
            </a:stretch>
          </a:blipFill>
        </p:spPr>
      </p:sp>
      <p:sp>
        <p:nvSpPr>
          <p:cNvPr name="Freeform 5" id="5"/>
          <p:cNvSpPr/>
          <p:nvPr/>
        </p:nvSpPr>
        <p:spPr>
          <a:xfrm flipH="false" flipV="false" rot="0">
            <a:off x="0" y="5544766"/>
            <a:ext cx="18288000" cy="4742234"/>
          </a:xfrm>
          <a:custGeom>
            <a:avLst/>
            <a:gdLst/>
            <a:ahLst/>
            <a:cxnLst/>
            <a:rect r="r" b="b" t="t" l="l"/>
            <a:pathLst>
              <a:path h="4742234" w="18288000">
                <a:moveTo>
                  <a:pt x="0" y="0"/>
                </a:moveTo>
                <a:lnTo>
                  <a:pt x="18288000" y="0"/>
                </a:lnTo>
                <a:lnTo>
                  <a:pt x="18288000" y="4742234"/>
                </a:lnTo>
                <a:lnTo>
                  <a:pt x="0" y="4742234"/>
                </a:lnTo>
                <a:lnTo>
                  <a:pt x="0" y="0"/>
                </a:lnTo>
                <a:close/>
              </a:path>
            </a:pathLst>
          </a:custGeom>
          <a:blipFill>
            <a:blip r:embed="rId3"/>
            <a:stretch>
              <a:fillRect l="0" t="0" r="0" b="0"/>
            </a:stretch>
          </a:blipFill>
        </p:spPr>
      </p:sp>
      <p:sp>
        <p:nvSpPr>
          <p:cNvPr name="TextBox 6" id="6"/>
          <p:cNvSpPr txBox="true"/>
          <p:nvPr/>
        </p:nvSpPr>
        <p:spPr>
          <a:xfrm rot="0">
            <a:off x="2867168" y="673206"/>
            <a:ext cx="6675239" cy="1038225"/>
          </a:xfrm>
          <a:prstGeom prst="rect">
            <a:avLst/>
          </a:prstGeom>
        </p:spPr>
        <p:txBody>
          <a:bodyPr anchor="t" rtlCol="false" tIns="0" lIns="0" bIns="0" rIns="0">
            <a:spAutoFit/>
          </a:bodyPr>
          <a:lstStyle/>
          <a:p>
            <a:pPr algn="ctr">
              <a:lnSpc>
                <a:spcPts val="8400"/>
              </a:lnSpc>
              <a:spcBef>
                <a:spcPct val="0"/>
              </a:spcBef>
            </a:pPr>
            <a:r>
              <a:rPr lang="en-US" sz="6000">
                <a:solidFill>
                  <a:srgbClr val="E63950"/>
                </a:solidFill>
                <a:latin typeface="League Spartan"/>
              </a:rPr>
              <a:t>ChallengesFaced</a:t>
            </a:r>
          </a:p>
        </p:txBody>
      </p:sp>
      <p:sp>
        <p:nvSpPr>
          <p:cNvPr name="TextBox 7" id="7"/>
          <p:cNvSpPr txBox="true"/>
          <p:nvPr/>
        </p:nvSpPr>
        <p:spPr>
          <a:xfrm rot="0">
            <a:off x="456378" y="2458448"/>
            <a:ext cx="17831622" cy="25374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11372E"/>
                </a:solidFill>
                <a:latin typeface="Roboto"/>
              </a:rPr>
              <a:t>Reading the dataset and comprehending the problem statement.</a:t>
            </a:r>
          </a:p>
          <a:p>
            <a:pPr marL="777240" indent="-388620" lvl="1">
              <a:lnSpc>
                <a:spcPts val="5040"/>
              </a:lnSpc>
              <a:buFont typeface="Arial"/>
              <a:buChar char="•"/>
            </a:pPr>
            <a:r>
              <a:rPr lang="en-US" sz="3600">
                <a:solidFill>
                  <a:srgbClr val="11372E"/>
                </a:solidFill>
                <a:latin typeface="Roboto"/>
              </a:rPr>
              <a:t>Handling the error, duplicate and NaN values in the dataset.</a:t>
            </a:r>
          </a:p>
          <a:p>
            <a:pPr marL="777240" indent="-388620" lvl="1">
              <a:lnSpc>
                <a:spcPts val="5040"/>
              </a:lnSpc>
              <a:buFont typeface="Arial"/>
              <a:buChar char="•"/>
            </a:pPr>
            <a:r>
              <a:rPr lang="en-US" sz="3600">
                <a:solidFill>
                  <a:srgbClr val="11372E"/>
                </a:solidFill>
                <a:latin typeface="Roboto"/>
              </a:rPr>
              <a:t>Designing multiple visualizations to summarize the information in  the dataset and successfully communicate the results and trends to  the reader.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false" flipV="false" rot="0">
            <a:off x="1323784" y="2732686"/>
            <a:ext cx="2867364" cy="2867364"/>
          </a:xfrm>
          <a:custGeom>
            <a:avLst/>
            <a:gdLst/>
            <a:ahLst/>
            <a:cxnLst/>
            <a:rect r="r" b="b" t="t" l="l"/>
            <a:pathLst>
              <a:path h="2867364" w="2867364">
                <a:moveTo>
                  <a:pt x="0" y="0"/>
                </a:moveTo>
                <a:lnTo>
                  <a:pt x="2867364" y="0"/>
                </a:lnTo>
                <a:lnTo>
                  <a:pt x="2867364" y="2867364"/>
                </a:lnTo>
                <a:lnTo>
                  <a:pt x="0" y="2867364"/>
                </a:lnTo>
                <a:lnTo>
                  <a:pt x="0" y="0"/>
                </a:lnTo>
                <a:close/>
              </a:path>
            </a:pathLst>
          </a:custGeom>
          <a:blipFill>
            <a:blip r:embed="rId3"/>
            <a:stretch>
              <a:fillRect l="0" t="0" r="0" b="0"/>
            </a:stretch>
          </a:blipFill>
        </p:spPr>
      </p:sp>
      <p:sp>
        <p:nvSpPr>
          <p:cNvPr name="Freeform 4" id="4"/>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5" id="5"/>
          <p:cNvSpPr/>
          <p:nvPr/>
        </p:nvSpPr>
        <p:spPr>
          <a:xfrm flipH="false" flipV="false" rot="0">
            <a:off x="1301945" y="6457300"/>
            <a:ext cx="2889203" cy="2870917"/>
          </a:xfrm>
          <a:custGeom>
            <a:avLst/>
            <a:gdLst/>
            <a:ahLst/>
            <a:cxnLst/>
            <a:rect r="r" b="b" t="t" l="l"/>
            <a:pathLst>
              <a:path h="2870917" w="2889203">
                <a:moveTo>
                  <a:pt x="0" y="0"/>
                </a:moveTo>
                <a:lnTo>
                  <a:pt x="2889203" y="0"/>
                </a:lnTo>
                <a:lnTo>
                  <a:pt x="2889203" y="2870917"/>
                </a:lnTo>
                <a:lnTo>
                  <a:pt x="0" y="2870917"/>
                </a:lnTo>
                <a:lnTo>
                  <a:pt x="0" y="0"/>
                </a:lnTo>
                <a:close/>
              </a:path>
            </a:pathLst>
          </a:custGeom>
          <a:blipFill>
            <a:blip r:embed="rId4"/>
            <a:stretch>
              <a:fillRect l="0" t="0" r="0" b="0"/>
            </a:stretch>
          </a:blipFill>
        </p:spPr>
      </p:sp>
      <p:sp>
        <p:nvSpPr>
          <p:cNvPr name="Freeform 6" id="6"/>
          <p:cNvSpPr/>
          <p:nvPr/>
        </p:nvSpPr>
        <p:spPr>
          <a:xfrm flipH="false" flipV="false" rot="0">
            <a:off x="10155810" y="2960961"/>
            <a:ext cx="2426169" cy="2410814"/>
          </a:xfrm>
          <a:custGeom>
            <a:avLst/>
            <a:gdLst/>
            <a:ahLst/>
            <a:cxnLst/>
            <a:rect r="r" b="b" t="t" l="l"/>
            <a:pathLst>
              <a:path h="2410814" w="2426169">
                <a:moveTo>
                  <a:pt x="0" y="0"/>
                </a:moveTo>
                <a:lnTo>
                  <a:pt x="2426169" y="0"/>
                </a:lnTo>
                <a:lnTo>
                  <a:pt x="2426169" y="2410814"/>
                </a:lnTo>
                <a:lnTo>
                  <a:pt x="0" y="2410814"/>
                </a:lnTo>
                <a:lnTo>
                  <a:pt x="0" y="0"/>
                </a:lnTo>
                <a:close/>
              </a:path>
            </a:pathLst>
          </a:custGeom>
          <a:blipFill>
            <a:blip r:embed="rId5"/>
            <a:stretch>
              <a:fillRect l="0" t="0" r="0" b="0"/>
            </a:stretch>
          </a:blipFill>
        </p:spPr>
      </p:sp>
      <p:sp>
        <p:nvSpPr>
          <p:cNvPr name="Freeform 7" id="7"/>
          <p:cNvSpPr/>
          <p:nvPr/>
        </p:nvSpPr>
        <p:spPr>
          <a:xfrm flipH="false" flipV="false" rot="0">
            <a:off x="10344181" y="6679674"/>
            <a:ext cx="2426169" cy="2426169"/>
          </a:xfrm>
          <a:custGeom>
            <a:avLst/>
            <a:gdLst/>
            <a:ahLst/>
            <a:cxnLst/>
            <a:rect r="r" b="b" t="t" l="l"/>
            <a:pathLst>
              <a:path h="2426169" w="2426169">
                <a:moveTo>
                  <a:pt x="0" y="0"/>
                </a:moveTo>
                <a:lnTo>
                  <a:pt x="2426169" y="0"/>
                </a:lnTo>
                <a:lnTo>
                  <a:pt x="2426169" y="2426169"/>
                </a:lnTo>
                <a:lnTo>
                  <a:pt x="0" y="2426169"/>
                </a:lnTo>
                <a:lnTo>
                  <a:pt x="0" y="0"/>
                </a:lnTo>
                <a:close/>
              </a:path>
            </a:pathLst>
          </a:custGeom>
          <a:blipFill>
            <a:blip r:embed="rId6"/>
            <a:stretch>
              <a:fillRect l="0" t="0" r="0" b="0"/>
            </a:stretch>
          </a:blipFill>
        </p:spPr>
      </p:sp>
      <p:sp>
        <p:nvSpPr>
          <p:cNvPr name="Freeform 8" id="8"/>
          <p:cNvSpPr/>
          <p:nvPr/>
        </p:nvSpPr>
        <p:spPr>
          <a:xfrm flipH="false" flipV="false" rot="0">
            <a:off x="745700" y="382007"/>
            <a:ext cx="2096149" cy="2204501"/>
          </a:xfrm>
          <a:custGeom>
            <a:avLst/>
            <a:gdLst/>
            <a:ahLst/>
            <a:cxnLst/>
            <a:rect r="r" b="b" t="t" l="l"/>
            <a:pathLst>
              <a:path h="2204501" w="2096149">
                <a:moveTo>
                  <a:pt x="0" y="0"/>
                </a:moveTo>
                <a:lnTo>
                  <a:pt x="2096149" y="0"/>
                </a:lnTo>
                <a:lnTo>
                  <a:pt x="2096149" y="2204501"/>
                </a:lnTo>
                <a:lnTo>
                  <a:pt x="0" y="2204501"/>
                </a:lnTo>
                <a:lnTo>
                  <a:pt x="0" y="0"/>
                </a:lnTo>
                <a:close/>
              </a:path>
            </a:pathLst>
          </a:custGeom>
          <a:blipFill>
            <a:blip r:embed="rId2"/>
            <a:stretch>
              <a:fillRect l="-2584" t="0" r="-2584" b="0"/>
            </a:stretch>
          </a:blipFill>
        </p:spPr>
      </p:sp>
      <p:sp>
        <p:nvSpPr>
          <p:cNvPr name="TextBox 9" id="9"/>
          <p:cNvSpPr txBox="true"/>
          <p:nvPr/>
        </p:nvSpPr>
        <p:spPr>
          <a:xfrm rot="0">
            <a:off x="-1566562" y="904875"/>
            <a:ext cx="23641168" cy="972185"/>
          </a:xfrm>
          <a:prstGeom prst="rect">
            <a:avLst/>
          </a:prstGeom>
        </p:spPr>
        <p:txBody>
          <a:bodyPr anchor="t" rtlCol="false" tIns="0" lIns="0" bIns="0" rIns="0">
            <a:spAutoFit/>
          </a:bodyPr>
          <a:lstStyle/>
          <a:p>
            <a:pPr algn="ctr">
              <a:lnSpc>
                <a:spcPts val="7840"/>
              </a:lnSpc>
              <a:spcBef>
                <a:spcPct val="0"/>
              </a:spcBef>
            </a:pPr>
            <a:r>
              <a:rPr lang="en-US" sz="5600">
                <a:solidFill>
                  <a:srgbClr val="000000"/>
                </a:solidFill>
                <a:latin typeface="Roboto Bold"/>
              </a:rPr>
              <a:t>WHY ANALYZE THE GOOGLE PLAY  STORE?</a:t>
            </a:r>
          </a:p>
        </p:txBody>
      </p:sp>
      <p:sp>
        <p:nvSpPr>
          <p:cNvPr name="TextBox 10" id="10"/>
          <p:cNvSpPr txBox="true"/>
          <p:nvPr/>
        </p:nvSpPr>
        <p:spPr>
          <a:xfrm rot="0">
            <a:off x="4668667" y="3415030"/>
            <a:ext cx="4541847" cy="1728470"/>
          </a:xfrm>
          <a:prstGeom prst="rect">
            <a:avLst/>
          </a:prstGeom>
        </p:spPr>
        <p:txBody>
          <a:bodyPr anchor="t" rtlCol="false" tIns="0" lIns="0" bIns="0" rIns="0">
            <a:spAutoFit/>
          </a:bodyPr>
          <a:lstStyle/>
          <a:p>
            <a:pPr>
              <a:lnSpc>
                <a:spcPts val="4480"/>
              </a:lnSpc>
              <a:spcBef>
                <a:spcPct val="0"/>
              </a:spcBef>
            </a:pPr>
            <a:r>
              <a:rPr lang="en-US" sz="3200">
                <a:solidFill>
                  <a:srgbClr val="000000"/>
                </a:solidFill>
                <a:latin typeface="Arial"/>
              </a:rPr>
              <a:t>Mobile App Market  is set to grow 20%  by 2023</a:t>
            </a:r>
          </a:p>
        </p:txBody>
      </p:sp>
      <p:sp>
        <p:nvSpPr>
          <p:cNvPr name="TextBox 11" id="11"/>
          <p:cNvSpPr txBox="true"/>
          <p:nvPr/>
        </p:nvSpPr>
        <p:spPr>
          <a:xfrm rot="0">
            <a:off x="4668667" y="6677025"/>
            <a:ext cx="4541847" cy="2852420"/>
          </a:xfrm>
          <a:prstGeom prst="rect">
            <a:avLst/>
          </a:prstGeom>
        </p:spPr>
        <p:txBody>
          <a:bodyPr anchor="t" rtlCol="false" tIns="0" lIns="0" bIns="0" rIns="0">
            <a:spAutoFit/>
          </a:bodyPr>
          <a:lstStyle/>
          <a:p>
            <a:pPr>
              <a:lnSpc>
                <a:spcPts val="4480"/>
              </a:lnSpc>
            </a:pPr>
            <a:r>
              <a:rPr lang="en-US" sz="3200">
                <a:solidFill>
                  <a:srgbClr val="000000"/>
                </a:solidFill>
                <a:latin typeface="Arial"/>
              </a:rPr>
              <a:t>What makes an App popular? Can we predict how popular it’s going tobe?</a:t>
            </a:r>
          </a:p>
          <a:p>
            <a:pPr>
              <a:lnSpc>
                <a:spcPts val="4480"/>
              </a:lnSpc>
              <a:spcBef>
                <a:spcPct val="0"/>
              </a:spcBef>
            </a:pPr>
          </a:p>
        </p:txBody>
      </p:sp>
      <p:sp>
        <p:nvSpPr>
          <p:cNvPr name="TextBox 12" id="12"/>
          <p:cNvSpPr txBox="true"/>
          <p:nvPr/>
        </p:nvSpPr>
        <p:spPr>
          <a:xfrm rot="0">
            <a:off x="12770350" y="3134043"/>
            <a:ext cx="4541847" cy="2290445"/>
          </a:xfrm>
          <a:prstGeom prst="rect">
            <a:avLst/>
          </a:prstGeom>
        </p:spPr>
        <p:txBody>
          <a:bodyPr anchor="t" rtlCol="false" tIns="0" lIns="0" bIns="0" rIns="0">
            <a:spAutoFit/>
          </a:bodyPr>
          <a:lstStyle/>
          <a:p>
            <a:pPr>
              <a:lnSpc>
                <a:spcPts val="4480"/>
              </a:lnSpc>
            </a:pPr>
            <a:r>
              <a:rPr lang="en-US" sz="3200">
                <a:solidFill>
                  <a:srgbClr val="000000"/>
                </a:solidFill>
                <a:latin typeface="Arial"/>
              </a:rPr>
              <a:t>Android Apps comprise 90% of theMobile App Market</a:t>
            </a:r>
          </a:p>
          <a:p>
            <a:pPr>
              <a:lnSpc>
                <a:spcPts val="4480"/>
              </a:lnSpc>
              <a:spcBef>
                <a:spcPct val="0"/>
              </a:spcBef>
            </a:pPr>
          </a:p>
        </p:txBody>
      </p:sp>
      <p:sp>
        <p:nvSpPr>
          <p:cNvPr name="TextBox 13" id="13"/>
          <p:cNvSpPr txBox="true"/>
          <p:nvPr/>
        </p:nvSpPr>
        <p:spPr>
          <a:xfrm rot="0">
            <a:off x="12985287" y="6815398"/>
            <a:ext cx="4541847" cy="2290445"/>
          </a:xfrm>
          <a:prstGeom prst="rect">
            <a:avLst/>
          </a:prstGeom>
        </p:spPr>
        <p:txBody>
          <a:bodyPr anchor="t" rtlCol="false" tIns="0" lIns="0" bIns="0" rIns="0">
            <a:spAutoFit/>
          </a:bodyPr>
          <a:lstStyle/>
          <a:p>
            <a:pPr>
              <a:lnSpc>
                <a:spcPts val="4480"/>
              </a:lnSpc>
              <a:spcBef>
                <a:spcPct val="0"/>
              </a:spcBef>
            </a:pPr>
            <a:r>
              <a:rPr lang="en-US" sz="3200">
                <a:solidFill>
                  <a:srgbClr val="000000"/>
                </a:solidFill>
                <a:latin typeface="Arial"/>
              </a:rPr>
              <a:t>What are some interesting patterns in user behavior related to app usage &amp; feedback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EFC"/>
        </a:solidFill>
      </p:bgPr>
    </p:bg>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Freeform 4" id="4"/>
          <p:cNvSpPr/>
          <p:nvPr/>
        </p:nvSpPr>
        <p:spPr>
          <a:xfrm flipH="false" flipV="false" rot="0">
            <a:off x="723071" y="339590"/>
            <a:ext cx="1829283" cy="1829283"/>
          </a:xfrm>
          <a:custGeom>
            <a:avLst/>
            <a:gdLst/>
            <a:ahLst/>
            <a:cxnLst/>
            <a:rect r="r" b="b" t="t" l="l"/>
            <a:pathLst>
              <a:path h="1829283" w="1829283">
                <a:moveTo>
                  <a:pt x="0" y="0"/>
                </a:moveTo>
                <a:lnTo>
                  <a:pt x="1829283" y="0"/>
                </a:lnTo>
                <a:lnTo>
                  <a:pt x="1829283" y="1829282"/>
                </a:lnTo>
                <a:lnTo>
                  <a:pt x="0" y="1829282"/>
                </a:lnTo>
                <a:lnTo>
                  <a:pt x="0" y="0"/>
                </a:lnTo>
                <a:close/>
              </a:path>
            </a:pathLst>
          </a:custGeom>
          <a:blipFill>
            <a:blip r:embed="rId2"/>
            <a:stretch>
              <a:fillRect l="0" t="0" r="0" b="0"/>
            </a:stretch>
          </a:blipFill>
        </p:spPr>
      </p:sp>
      <p:sp>
        <p:nvSpPr>
          <p:cNvPr name="TextBox 5" id="5"/>
          <p:cNvSpPr txBox="true"/>
          <p:nvPr/>
        </p:nvSpPr>
        <p:spPr>
          <a:xfrm rot="0">
            <a:off x="2552354" y="673206"/>
            <a:ext cx="4890641" cy="1038225"/>
          </a:xfrm>
          <a:prstGeom prst="rect">
            <a:avLst/>
          </a:prstGeom>
        </p:spPr>
        <p:txBody>
          <a:bodyPr anchor="t" rtlCol="false" tIns="0" lIns="0" bIns="0" rIns="0">
            <a:spAutoFit/>
          </a:bodyPr>
          <a:lstStyle/>
          <a:p>
            <a:pPr algn="ctr">
              <a:lnSpc>
                <a:spcPts val="8400"/>
              </a:lnSpc>
              <a:spcBef>
                <a:spcPct val="0"/>
              </a:spcBef>
            </a:pPr>
            <a:r>
              <a:rPr lang="en-US" sz="6000">
                <a:solidFill>
                  <a:srgbClr val="E63950"/>
                </a:solidFill>
                <a:latin typeface="League Spartan"/>
              </a:rPr>
              <a:t>Conclusion’s</a:t>
            </a:r>
          </a:p>
        </p:txBody>
      </p:sp>
      <p:sp>
        <p:nvSpPr>
          <p:cNvPr name="TextBox 6" id="6"/>
          <p:cNvSpPr txBox="true"/>
          <p:nvPr/>
        </p:nvSpPr>
        <p:spPr>
          <a:xfrm rot="0">
            <a:off x="723071" y="2587972"/>
            <a:ext cx="17380489" cy="5865931"/>
          </a:xfrm>
          <a:prstGeom prst="rect">
            <a:avLst/>
          </a:prstGeom>
        </p:spPr>
        <p:txBody>
          <a:bodyPr anchor="t" rtlCol="false" tIns="0" lIns="0" bIns="0" rIns="0">
            <a:spAutoFit/>
          </a:bodyPr>
          <a:lstStyle/>
          <a:p>
            <a:pPr>
              <a:lnSpc>
                <a:spcPts val="5171"/>
              </a:lnSpc>
              <a:spcBef>
                <a:spcPct val="0"/>
              </a:spcBef>
            </a:pPr>
            <a:r>
              <a:rPr lang="en-US" sz="3693">
                <a:solidFill>
                  <a:srgbClr val="000000"/>
                </a:solidFill>
                <a:latin typeface="Roboto Bold"/>
              </a:rPr>
              <a:t>After analyzing the dataset we have got answers to some of the serious &amp; interesting facts which any of the android users would love to know. </a:t>
            </a:r>
          </a:p>
          <a:p>
            <a:pPr>
              <a:lnSpc>
                <a:spcPts val="5171"/>
              </a:lnSpc>
              <a:spcBef>
                <a:spcPct val="0"/>
              </a:spcBef>
            </a:pPr>
            <a:r>
              <a:rPr lang="en-US" sz="3693">
                <a:solidFill>
                  <a:srgbClr val="000000"/>
                </a:solidFill>
                <a:latin typeface="Roboto Bold"/>
              </a:rPr>
              <a:t>a) Top 10 Highest rating Apps in google play store in terms of categories</a:t>
            </a:r>
          </a:p>
          <a:p>
            <a:pPr>
              <a:lnSpc>
                <a:spcPts val="5171"/>
              </a:lnSpc>
              <a:spcBef>
                <a:spcPct val="0"/>
              </a:spcBef>
            </a:pPr>
            <a:r>
              <a:rPr lang="en-US" sz="3693">
                <a:solidFill>
                  <a:srgbClr val="000000"/>
                </a:solidFill>
                <a:latin typeface="Roboto Bold"/>
              </a:rPr>
              <a:t>b) Number of Application in terms of Category</a:t>
            </a:r>
          </a:p>
          <a:p>
            <a:pPr>
              <a:lnSpc>
                <a:spcPts val="5171"/>
              </a:lnSpc>
              <a:spcBef>
                <a:spcPct val="0"/>
              </a:spcBef>
            </a:pPr>
            <a:r>
              <a:rPr lang="en-US" sz="3693">
                <a:solidFill>
                  <a:srgbClr val="000000"/>
                </a:solidFill>
                <a:latin typeface="Roboto Bold"/>
              </a:rPr>
              <a:t>c) Top 10 apps which has more downloads</a:t>
            </a:r>
          </a:p>
          <a:p>
            <a:pPr>
              <a:lnSpc>
                <a:spcPts val="5171"/>
              </a:lnSpc>
              <a:spcBef>
                <a:spcPct val="0"/>
              </a:spcBef>
            </a:pPr>
            <a:r>
              <a:rPr lang="en-US" sz="3693">
                <a:solidFill>
                  <a:srgbClr val="000000"/>
                </a:solidFill>
                <a:latin typeface="Roboto Bold"/>
              </a:rPr>
              <a:t>d) Which 10 apps from the 'FAMILY' category are having the lowest rating and highest rating.</a:t>
            </a:r>
          </a:p>
          <a:p>
            <a:pPr>
              <a:lnSpc>
                <a:spcPts val="5171"/>
              </a:lnSpc>
              <a:spcBef>
                <a:spcPct val="0"/>
              </a:spcBef>
            </a:pPr>
            <a:r>
              <a:rPr lang="en-US" sz="3693">
                <a:solidFill>
                  <a:srgbClr val="000000"/>
                </a:solidFill>
                <a:latin typeface="Roboto Bold"/>
              </a:rPr>
              <a:t>e) Free and Paid Apps</a:t>
            </a:r>
          </a:p>
          <a:p>
            <a:pPr>
              <a:lnSpc>
                <a:spcPts val="5171"/>
              </a:lnSpc>
              <a:spcBef>
                <a:spcPct val="0"/>
              </a:spcBef>
            </a:pPr>
            <a:r>
              <a:rPr lang="en-US" sz="3693">
                <a:solidFill>
                  <a:srgbClr val="000000"/>
                </a:solidFill>
                <a:latin typeface="Roboto Bold"/>
              </a:rPr>
              <a:t>f) Relation between app category and app price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763162" y="-789039"/>
            <a:ext cx="2875332" cy="3635478"/>
          </a:xfrm>
          <a:custGeom>
            <a:avLst/>
            <a:gdLst/>
            <a:ahLst/>
            <a:cxnLst/>
            <a:rect r="r" b="b" t="t" l="l"/>
            <a:pathLst>
              <a:path h="3635478" w="2875332">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44801" y="9258300"/>
            <a:ext cx="5315394" cy="1913542"/>
          </a:xfrm>
          <a:custGeom>
            <a:avLst/>
            <a:gdLst/>
            <a:ahLst/>
            <a:cxnLst/>
            <a:rect r="r" b="b" t="t" l="l"/>
            <a:pathLst>
              <a:path h="1913542" w="5315394">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5" id="5"/>
          <p:cNvSpPr txBox="true"/>
          <p:nvPr/>
        </p:nvSpPr>
        <p:spPr>
          <a:xfrm rot="0">
            <a:off x="5157161" y="1818354"/>
            <a:ext cx="7973677" cy="6764592"/>
          </a:xfrm>
          <a:prstGeom prst="rect">
            <a:avLst/>
          </a:prstGeom>
        </p:spPr>
        <p:txBody>
          <a:bodyPr anchor="t" rtlCol="false" tIns="0" lIns="0" bIns="0" rIns="0">
            <a:spAutoFit/>
          </a:bodyPr>
          <a:lstStyle/>
          <a:p>
            <a:pPr algn="ctr" marL="0" indent="0" lvl="0">
              <a:lnSpc>
                <a:spcPts val="15866"/>
              </a:lnSpc>
            </a:pPr>
            <a:r>
              <a:rPr lang="en-US" sz="18888" spc="-1133">
                <a:solidFill>
                  <a:srgbClr val="E63950"/>
                </a:solidFill>
                <a:latin typeface="Rustic Printed"/>
              </a:rPr>
              <a:t>THANK YOU VERY MUCH!</a:t>
            </a:r>
          </a:p>
        </p:txBody>
      </p:sp>
      <p:sp>
        <p:nvSpPr>
          <p:cNvPr name="Freeform 6" id="6"/>
          <p:cNvSpPr/>
          <p:nvPr/>
        </p:nvSpPr>
        <p:spPr>
          <a:xfrm flipH="false" flipV="false" rot="2830164">
            <a:off x="5322070" y="8801780"/>
            <a:ext cx="3550978" cy="3705954"/>
          </a:xfrm>
          <a:custGeom>
            <a:avLst/>
            <a:gdLst/>
            <a:ahLst/>
            <a:cxnLst/>
            <a:rect r="r" b="b" t="t" l="l"/>
            <a:pathLst>
              <a:path h="3705954" w="3550978">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950933">
            <a:off x="-2582731" y="3638336"/>
            <a:ext cx="4236628" cy="4828066"/>
          </a:xfrm>
          <a:custGeom>
            <a:avLst/>
            <a:gdLst/>
            <a:ahLst/>
            <a:cxnLst/>
            <a:rect r="r" b="b" t="t" l="l"/>
            <a:pathLst>
              <a:path h="4828066" w="4236628">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5584336" y="-1920382"/>
            <a:ext cx="4623736" cy="3907057"/>
          </a:xfrm>
          <a:custGeom>
            <a:avLst/>
            <a:gdLst/>
            <a:ahLst/>
            <a:cxnLst/>
            <a:rect r="r" b="b" t="t" l="l"/>
            <a:pathLst>
              <a:path h="3907057" w="4623736">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366315">
            <a:off x="16272866" y="2044607"/>
            <a:ext cx="3659690" cy="4299195"/>
          </a:xfrm>
          <a:custGeom>
            <a:avLst/>
            <a:gdLst/>
            <a:ahLst/>
            <a:cxnLst/>
            <a:rect r="r" b="b" t="t" l="l"/>
            <a:pathLst>
              <a:path h="4299195" w="3659690">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4624977" y="-3611469"/>
            <a:ext cx="4567505" cy="4720935"/>
          </a:xfrm>
          <a:custGeom>
            <a:avLst/>
            <a:gdLst/>
            <a:ahLst/>
            <a:cxnLst/>
            <a:rect r="r" b="b" t="t" l="l"/>
            <a:pathLst>
              <a:path h="4720935" w="456750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9924524" y="8931997"/>
            <a:ext cx="5331561" cy="3445521"/>
          </a:xfrm>
          <a:custGeom>
            <a:avLst/>
            <a:gdLst/>
            <a:ahLst/>
            <a:cxnLst/>
            <a:rect r="r" b="b" t="t" l="l"/>
            <a:pathLst>
              <a:path h="3445521" w="533156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5513261" y="7125624"/>
            <a:ext cx="3869837" cy="4265352"/>
          </a:xfrm>
          <a:custGeom>
            <a:avLst/>
            <a:gdLst/>
            <a:ahLst/>
            <a:cxnLst/>
            <a:rect r="r" b="b" t="t" l="l"/>
            <a:pathLst>
              <a:path h="4265352" w="3869837">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10800000">
            <a:off x="9144000" y="-1365351"/>
            <a:ext cx="6660247" cy="2730701"/>
          </a:xfrm>
          <a:custGeom>
            <a:avLst/>
            <a:gdLst/>
            <a:ahLst/>
            <a:cxnLst/>
            <a:rect r="r" b="b" t="t" l="l"/>
            <a:pathLst>
              <a:path h="2730701" w="6660247">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2611628">
            <a:off x="1608356" y="-1969747"/>
            <a:ext cx="4007991" cy="3041063"/>
          </a:xfrm>
          <a:custGeom>
            <a:avLst/>
            <a:gdLst/>
            <a:ahLst/>
            <a:cxnLst/>
            <a:rect r="r" b="b" t="t" l="l"/>
            <a:pathLst>
              <a:path h="3041063" w="4007991">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3439542">
            <a:off x="12477745" y="2571123"/>
            <a:ext cx="2770524" cy="1664799"/>
          </a:xfrm>
          <a:custGeom>
            <a:avLst/>
            <a:gdLst/>
            <a:ahLst/>
            <a:cxnLst/>
            <a:rect r="r" b="b" t="t" l="l"/>
            <a:pathLst>
              <a:path h="1664799" w="2770524">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6" id="16"/>
          <p:cNvSpPr/>
          <p:nvPr/>
        </p:nvSpPr>
        <p:spPr>
          <a:xfrm flipH="false" flipV="false" rot="-7235282">
            <a:off x="3033323" y="6293225"/>
            <a:ext cx="2770524" cy="1664799"/>
          </a:xfrm>
          <a:custGeom>
            <a:avLst/>
            <a:gdLst/>
            <a:ahLst/>
            <a:cxnLst/>
            <a:rect r="r" b="b" t="t" l="l"/>
            <a:pathLst>
              <a:path h="1664799" w="2770524">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7" id="17"/>
          <p:cNvSpPr/>
          <p:nvPr/>
        </p:nvSpPr>
        <p:spPr>
          <a:xfrm flipH="true" flipV="false" rot="0">
            <a:off x="4270593" y="2757734"/>
            <a:ext cx="1198548" cy="1291578"/>
          </a:xfrm>
          <a:custGeom>
            <a:avLst/>
            <a:gdLst/>
            <a:ahLst/>
            <a:cxnLst/>
            <a:rect r="r" b="b" t="t" l="l"/>
            <a:pathLst>
              <a:path h="1291578" w="119854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8" id="18"/>
          <p:cNvSpPr/>
          <p:nvPr/>
        </p:nvSpPr>
        <p:spPr>
          <a:xfrm flipH="false" flipV="false" rot="0">
            <a:off x="12722864" y="6511304"/>
            <a:ext cx="1140143" cy="1228640"/>
          </a:xfrm>
          <a:custGeom>
            <a:avLst/>
            <a:gdLst/>
            <a:ahLst/>
            <a:cxnLst/>
            <a:rect r="r" b="b" t="t" l="l"/>
            <a:pathLst>
              <a:path h="1228640" w="1140143">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TextBox 4" id="4"/>
          <p:cNvSpPr txBox="true"/>
          <p:nvPr/>
        </p:nvSpPr>
        <p:spPr>
          <a:xfrm rot="0">
            <a:off x="2293470" y="2285777"/>
            <a:ext cx="14789111" cy="7483475"/>
          </a:xfrm>
          <a:prstGeom prst="rect">
            <a:avLst/>
          </a:prstGeom>
        </p:spPr>
        <p:txBody>
          <a:bodyPr anchor="t" rtlCol="false" tIns="0" lIns="0" bIns="0" rIns="0">
            <a:spAutoFit/>
          </a:bodyPr>
          <a:lstStyle/>
          <a:p>
            <a:pPr>
              <a:lnSpc>
                <a:spcPts val="4900"/>
              </a:lnSpc>
              <a:spcBef>
                <a:spcPct val="0"/>
              </a:spcBef>
            </a:pPr>
            <a:r>
              <a:rPr lang="en-US" sz="3500">
                <a:solidFill>
                  <a:srgbClr val="000000"/>
                </a:solidFill>
                <a:latin typeface="Arial Bold"/>
              </a:rPr>
              <a:t>Play  store  is  an  Android  Market  serves  as  the  official  app  store  for  certified  devices  running  on  the Android  Operating  system.  Developed  and  Operated by  Google,   launched  on  6th  March,  2012. </a:t>
            </a:r>
          </a:p>
          <a:p>
            <a:pPr>
              <a:lnSpc>
                <a:spcPts val="4900"/>
              </a:lnSpc>
              <a:spcBef>
                <a:spcPct val="0"/>
              </a:spcBef>
            </a:pPr>
            <a:r>
              <a:rPr lang="en-US" sz="3500">
                <a:solidFill>
                  <a:srgbClr val="000000"/>
                </a:solidFill>
                <a:latin typeface="Arial Bold"/>
              </a:rPr>
              <a:t> Approximately  3.48  million  apps  are  in  the  Play  store.  Play  store  apps  have  their  own  features  such  as  Ratings,  Reviews,  Size  and  more.  From  the  problem  statement  given,  we  should  analyze  the  given  database  and  should  come  up  with  the  key  factors  that  increased  the  number  of  users,  long  term  usage  etc.,  the  objective  of  this  project  is  to  deliver  insights  to  understand  customer  demands  better  and  thus  help  developers  to  popularize the product. </a:t>
            </a:r>
          </a:p>
        </p:txBody>
      </p:sp>
      <p:sp>
        <p:nvSpPr>
          <p:cNvPr name="TextBox 5" id="5"/>
          <p:cNvSpPr txBox="true"/>
          <p:nvPr/>
        </p:nvSpPr>
        <p:spPr>
          <a:xfrm rot="0">
            <a:off x="2293470" y="784820"/>
            <a:ext cx="5728041" cy="1214501"/>
          </a:xfrm>
          <a:prstGeom prst="rect">
            <a:avLst/>
          </a:prstGeom>
        </p:spPr>
        <p:txBody>
          <a:bodyPr anchor="t" rtlCol="false" tIns="0" lIns="0" bIns="0" rIns="0">
            <a:spAutoFit/>
          </a:bodyPr>
          <a:lstStyle/>
          <a:p>
            <a:pPr algn="ctr">
              <a:lnSpc>
                <a:spcPts val="9910"/>
              </a:lnSpc>
              <a:spcBef>
                <a:spcPct val="0"/>
              </a:spcBef>
            </a:pPr>
            <a:r>
              <a:rPr lang="en-US" sz="7078">
                <a:solidFill>
                  <a:srgbClr val="E63950"/>
                </a:solidFill>
                <a:latin typeface="League Spartan"/>
              </a:rPr>
              <a:t>Introduction</a:t>
            </a:r>
          </a:p>
        </p:txBody>
      </p:sp>
      <p:sp>
        <p:nvSpPr>
          <p:cNvPr name="Freeform 6" id="6"/>
          <p:cNvSpPr/>
          <p:nvPr/>
        </p:nvSpPr>
        <p:spPr>
          <a:xfrm flipH="false" flipV="false" rot="0">
            <a:off x="605637" y="599369"/>
            <a:ext cx="1829283" cy="1829283"/>
          </a:xfrm>
          <a:custGeom>
            <a:avLst/>
            <a:gdLst/>
            <a:ahLst/>
            <a:cxnLst/>
            <a:rect r="r" b="b" t="t" l="l"/>
            <a:pathLst>
              <a:path h="1829283" w="1829283">
                <a:moveTo>
                  <a:pt x="0" y="0"/>
                </a:moveTo>
                <a:lnTo>
                  <a:pt x="1829283" y="0"/>
                </a:lnTo>
                <a:lnTo>
                  <a:pt x="1829283" y="1829283"/>
                </a:lnTo>
                <a:lnTo>
                  <a:pt x="0" y="1829283"/>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TextBox 4" id="4"/>
          <p:cNvSpPr txBox="true"/>
          <p:nvPr/>
        </p:nvSpPr>
        <p:spPr>
          <a:xfrm rot="0">
            <a:off x="2434920" y="729115"/>
            <a:ext cx="8795978" cy="1214501"/>
          </a:xfrm>
          <a:prstGeom prst="rect">
            <a:avLst/>
          </a:prstGeom>
        </p:spPr>
        <p:txBody>
          <a:bodyPr anchor="t" rtlCol="false" tIns="0" lIns="0" bIns="0" rIns="0">
            <a:spAutoFit/>
          </a:bodyPr>
          <a:lstStyle/>
          <a:p>
            <a:pPr algn="ctr">
              <a:lnSpc>
                <a:spcPts val="9910"/>
              </a:lnSpc>
              <a:spcBef>
                <a:spcPct val="0"/>
              </a:spcBef>
            </a:pPr>
            <a:r>
              <a:rPr lang="en-US" sz="7078">
                <a:solidFill>
                  <a:srgbClr val="E63950"/>
                </a:solidFill>
                <a:latin typeface="League Spartan"/>
              </a:rPr>
              <a:t>ProblemStatement</a:t>
            </a:r>
          </a:p>
        </p:txBody>
      </p:sp>
      <p:sp>
        <p:nvSpPr>
          <p:cNvPr name="Freeform 5" id="5"/>
          <p:cNvSpPr/>
          <p:nvPr/>
        </p:nvSpPr>
        <p:spPr>
          <a:xfrm flipH="false" flipV="false" rot="0">
            <a:off x="605637" y="445536"/>
            <a:ext cx="1829283" cy="1829283"/>
          </a:xfrm>
          <a:custGeom>
            <a:avLst/>
            <a:gdLst/>
            <a:ahLst/>
            <a:cxnLst/>
            <a:rect r="r" b="b" t="t" l="l"/>
            <a:pathLst>
              <a:path h="1829283" w="1829283">
                <a:moveTo>
                  <a:pt x="0" y="0"/>
                </a:moveTo>
                <a:lnTo>
                  <a:pt x="1829283" y="0"/>
                </a:lnTo>
                <a:lnTo>
                  <a:pt x="1829283" y="1829283"/>
                </a:lnTo>
                <a:lnTo>
                  <a:pt x="0" y="1829283"/>
                </a:lnTo>
                <a:lnTo>
                  <a:pt x="0" y="0"/>
                </a:lnTo>
                <a:close/>
              </a:path>
            </a:pathLst>
          </a:custGeom>
          <a:blipFill>
            <a:blip r:embed="rId2"/>
            <a:stretch>
              <a:fillRect l="0" t="0" r="0" b="0"/>
            </a:stretch>
          </a:blipFill>
        </p:spPr>
      </p:sp>
      <p:sp>
        <p:nvSpPr>
          <p:cNvPr name="TextBox 6" id="6"/>
          <p:cNvSpPr txBox="true"/>
          <p:nvPr/>
        </p:nvSpPr>
        <p:spPr>
          <a:xfrm rot="0">
            <a:off x="2001166" y="2285777"/>
            <a:ext cx="15258134" cy="376872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11372E"/>
                </a:solidFill>
                <a:latin typeface="Arial"/>
              </a:rPr>
              <a:t>Two datasets are provided, one with </a:t>
            </a:r>
            <a:r>
              <a:rPr lang="en-US" sz="3500">
                <a:solidFill>
                  <a:srgbClr val="11372E"/>
                </a:solidFill>
                <a:latin typeface="Arial Bold"/>
              </a:rPr>
              <a:t>basic information (play store Data.csv </a:t>
            </a:r>
            <a:r>
              <a:rPr lang="en-US" sz="3500">
                <a:solidFill>
                  <a:srgbClr val="11372E"/>
                </a:solidFill>
                <a:latin typeface="Arial"/>
              </a:rPr>
              <a:t>and the  other with </a:t>
            </a:r>
            <a:r>
              <a:rPr lang="en-US" sz="3500">
                <a:solidFill>
                  <a:srgbClr val="11372E"/>
                </a:solidFill>
                <a:latin typeface="Arial Bold"/>
              </a:rPr>
              <a:t>user reviews (User Reviews.csv) </a:t>
            </a:r>
            <a:r>
              <a:rPr lang="en-US" sz="3500">
                <a:solidFill>
                  <a:srgbClr val="11372E"/>
                </a:solidFill>
                <a:latin typeface="Arial"/>
              </a:rPr>
              <a:t>for the respective app.</a:t>
            </a:r>
          </a:p>
          <a:p>
            <a:pPr marL="755651" indent="-377825" lvl="1">
              <a:lnSpc>
                <a:spcPts val="4900"/>
              </a:lnSpc>
              <a:buFont typeface="Arial"/>
              <a:buChar char="•"/>
            </a:pPr>
            <a:r>
              <a:rPr lang="en-US" sz="3500">
                <a:solidFill>
                  <a:srgbClr val="11372E"/>
                </a:solidFill>
                <a:latin typeface="Arial"/>
              </a:rPr>
              <a:t>We must examine and evaluate the data in both datasets in order to  identify the important characteristics that inﬂuence app  engagement and success.</a:t>
            </a:r>
          </a:p>
        </p:txBody>
      </p:sp>
      <p:sp>
        <p:nvSpPr>
          <p:cNvPr name="TextBox 7" id="7"/>
          <p:cNvSpPr txBox="true"/>
          <p:nvPr/>
        </p:nvSpPr>
        <p:spPr>
          <a:xfrm rot="0">
            <a:off x="2434920" y="7737525"/>
            <a:ext cx="8144024" cy="2290445"/>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Arial"/>
              </a:rPr>
              <a:t>A high average user rating</a:t>
            </a:r>
          </a:p>
          <a:p>
            <a:pPr marL="690881" indent="-345440" lvl="1">
              <a:lnSpc>
                <a:spcPts val="4480"/>
              </a:lnSpc>
              <a:buFont typeface="Arial"/>
              <a:buChar char="•"/>
            </a:pPr>
            <a:r>
              <a:rPr lang="en-US" sz="3200">
                <a:solidFill>
                  <a:srgbClr val="000000"/>
                </a:solidFill>
                <a:latin typeface="Arial"/>
              </a:rPr>
              <a:t>A good number of positive reviews</a:t>
            </a:r>
          </a:p>
          <a:p>
            <a:pPr marL="690881" indent="-345440" lvl="1">
              <a:lnSpc>
                <a:spcPts val="4480"/>
              </a:lnSpc>
              <a:buFont typeface="Arial"/>
              <a:buChar char="•"/>
            </a:pPr>
            <a:r>
              <a:rPr lang="en-US" sz="3200">
                <a:solidFill>
                  <a:srgbClr val="000000"/>
                </a:solidFill>
                <a:latin typeface="Arial"/>
              </a:rPr>
              <a:t>A good number of monthly average users</a:t>
            </a:r>
          </a:p>
          <a:p>
            <a:pPr marL="690881" indent="-345440" lvl="1">
              <a:lnSpc>
                <a:spcPts val="4480"/>
              </a:lnSpc>
              <a:buFont typeface="Arial"/>
              <a:buChar char="•"/>
            </a:pPr>
            <a:r>
              <a:rPr lang="en-US" sz="3200">
                <a:solidFill>
                  <a:srgbClr val="000000"/>
                </a:solidFill>
                <a:latin typeface="Arial"/>
              </a:rPr>
              <a:t>High revenue per customer and so on.</a:t>
            </a:r>
          </a:p>
        </p:txBody>
      </p:sp>
      <p:sp>
        <p:nvSpPr>
          <p:cNvPr name="TextBox 8" id="8"/>
          <p:cNvSpPr txBox="true"/>
          <p:nvPr/>
        </p:nvSpPr>
        <p:spPr>
          <a:xfrm rot="0">
            <a:off x="2434920" y="6276325"/>
            <a:ext cx="10423773" cy="651510"/>
          </a:xfrm>
          <a:prstGeom prst="rect">
            <a:avLst/>
          </a:prstGeom>
        </p:spPr>
        <p:txBody>
          <a:bodyPr anchor="t" rtlCol="false" tIns="0" lIns="0" bIns="0" rIns="0">
            <a:spAutoFit/>
          </a:bodyPr>
          <a:lstStyle/>
          <a:p>
            <a:pPr algn="ctr">
              <a:lnSpc>
                <a:spcPts val="5040"/>
              </a:lnSpc>
              <a:spcBef>
                <a:spcPct val="0"/>
              </a:spcBef>
            </a:pPr>
            <a:r>
              <a:rPr lang="en-US" sz="3600">
                <a:solidFill>
                  <a:srgbClr val="E63950"/>
                </a:solidFill>
                <a:latin typeface="Poppins Bold"/>
              </a:rPr>
              <a:t>So, what factors inﬂuence an app's success?</a:t>
            </a:r>
          </a:p>
        </p:txBody>
      </p:sp>
      <p:sp>
        <p:nvSpPr>
          <p:cNvPr name="TextBox 9" id="9"/>
          <p:cNvSpPr txBox="true"/>
          <p:nvPr/>
        </p:nvSpPr>
        <p:spPr>
          <a:xfrm rot="0">
            <a:off x="2434920" y="7016774"/>
            <a:ext cx="7260831" cy="625502"/>
          </a:xfrm>
          <a:prstGeom prst="rect">
            <a:avLst/>
          </a:prstGeom>
        </p:spPr>
        <p:txBody>
          <a:bodyPr anchor="t" rtlCol="false" tIns="0" lIns="0" bIns="0" rIns="0">
            <a:spAutoFit/>
          </a:bodyPr>
          <a:lstStyle/>
          <a:p>
            <a:pPr algn="ctr">
              <a:lnSpc>
                <a:spcPts val="4586"/>
              </a:lnSpc>
              <a:spcBef>
                <a:spcPct val="0"/>
              </a:spcBef>
            </a:pPr>
            <a:r>
              <a:rPr lang="en-US" sz="3276">
                <a:solidFill>
                  <a:srgbClr val="000000"/>
                </a:solidFill>
                <a:latin typeface="Arial"/>
              </a:rPr>
              <a:t>An app is said to be successful if it has: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TextBox 4" id="4"/>
          <p:cNvSpPr txBox="true"/>
          <p:nvPr/>
        </p:nvSpPr>
        <p:spPr>
          <a:xfrm rot="0">
            <a:off x="2434920" y="681490"/>
            <a:ext cx="3682970" cy="1214501"/>
          </a:xfrm>
          <a:prstGeom prst="rect">
            <a:avLst/>
          </a:prstGeom>
        </p:spPr>
        <p:txBody>
          <a:bodyPr anchor="t" rtlCol="false" tIns="0" lIns="0" bIns="0" rIns="0">
            <a:spAutoFit/>
          </a:bodyPr>
          <a:lstStyle/>
          <a:p>
            <a:pPr algn="ctr">
              <a:lnSpc>
                <a:spcPts val="9910"/>
              </a:lnSpc>
              <a:spcBef>
                <a:spcPct val="0"/>
              </a:spcBef>
            </a:pPr>
            <a:r>
              <a:rPr lang="en-US" sz="7078">
                <a:solidFill>
                  <a:srgbClr val="E63950"/>
                </a:solidFill>
                <a:latin typeface="League Spartan"/>
              </a:rPr>
              <a:t>Agenda</a:t>
            </a:r>
          </a:p>
        </p:txBody>
      </p:sp>
      <p:sp>
        <p:nvSpPr>
          <p:cNvPr name="Freeform 5" id="5"/>
          <p:cNvSpPr/>
          <p:nvPr/>
        </p:nvSpPr>
        <p:spPr>
          <a:xfrm flipH="false" flipV="false" rot="0">
            <a:off x="605637" y="445536"/>
            <a:ext cx="1829283" cy="1829283"/>
          </a:xfrm>
          <a:custGeom>
            <a:avLst/>
            <a:gdLst/>
            <a:ahLst/>
            <a:cxnLst/>
            <a:rect r="r" b="b" t="t" l="l"/>
            <a:pathLst>
              <a:path h="1829283" w="1829283">
                <a:moveTo>
                  <a:pt x="0" y="0"/>
                </a:moveTo>
                <a:lnTo>
                  <a:pt x="1829283" y="0"/>
                </a:lnTo>
                <a:lnTo>
                  <a:pt x="1829283" y="1829283"/>
                </a:lnTo>
                <a:lnTo>
                  <a:pt x="0" y="1829283"/>
                </a:lnTo>
                <a:lnTo>
                  <a:pt x="0" y="0"/>
                </a:lnTo>
                <a:close/>
              </a:path>
            </a:pathLst>
          </a:custGeom>
          <a:blipFill>
            <a:blip r:embed="rId2"/>
            <a:stretch>
              <a:fillRect l="0" t="0" r="0" b="0"/>
            </a:stretch>
          </a:blipFill>
        </p:spPr>
      </p:sp>
      <p:sp>
        <p:nvSpPr>
          <p:cNvPr name="TextBox 6" id="6"/>
          <p:cNvSpPr txBox="true"/>
          <p:nvPr/>
        </p:nvSpPr>
        <p:spPr>
          <a:xfrm rot="0">
            <a:off x="1520279" y="2131944"/>
            <a:ext cx="18813679" cy="770953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000000"/>
                </a:solidFill>
                <a:latin typeface="Arial Bold"/>
              </a:rPr>
              <a:t>Introduction</a:t>
            </a:r>
          </a:p>
          <a:p>
            <a:pPr marL="777240" indent="-388620" lvl="1">
              <a:lnSpc>
                <a:spcPts val="5040"/>
              </a:lnSpc>
              <a:buFont typeface="Arial"/>
              <a:buChar char="•"/>
            </a:pPr>
            <a:r>
              <a:rPr lang="en-US" sz="3600">
                <a:solidFill>
                  <a:srgbClr val="000000"/>
                </a:solidFill>
                <a:latin typeface="Arial Bold"/>
              </a:rPr>
              <a:t>Exploring the database</a:t>
            </a:r>
          </a:p>
          <a:p>
            <a:pPr marL="777240" indent="-388620" lvl="1">
              <a:lnSpc>
                <a:spcPts val="5040"/>
              </a:lnSpc>
              <a:buFont typeface="Arial"/>
              <a:buChar char="•"/>
            </a:pPr>
            <a:r>
              <a:rPr lang="en-US" sz="3600">
                <a:solidFill>
                  <a:srgbClr val="000000"/>
                </a:solidFill>
                <a:latin typeface="Arial Bold"/>
              </a:rPr>
              <a:t>Top 10 Highest rating Apps in google play store in terms of categories</a:t>
            </a:r>
          </a:p>
          <a:p>
            <a:pPr marL="777240" indent="-388620" lvl="1">
              <a:lnSpc>
                <a:spcPts val="5040"/>
              </a:lnSpc>
              <a:buFont typeface="Arial"/>
              <a:buChar char="•"/>
            </a:pPr>
            <a:r>
              <a:rPr lang="en-US" sz="3600">
                <a:solidFill>
                  <a:srgbClr val="000000"/>
                </a:solidFill>
                <a:latin typeface="Arial Bold"/>
              </a:rPr>
              <a:t>Number of Application in terms of Category</a:t>
            </a:r>
          </a:p>
          <a:p>
            <a:pPr marL="777240" indent="-388620" lvl="1">
              <a:lnSpc>
                <a:spcPts val="5040"/>
              </a:lnSpc>
              <a:buFont typeface="Arial"/>
              <a:buChar char="•"/>
            </a:pPr>
            <a:r>
              <a:rPr lang="en-US" sz="3600">
                <a:solidFill>
                  <a:srgbClr val="000000"/>
                </a:solidFill>
                <a:latin typeface="Arial Bold"/>
              </a:rPr>
              <a:t>Top 10 apps which has maximum downloads</a:t>
            </a:r>
          </a:p>
          <a:p>
            <a:pPr marL="777240" indent="-388620" lvl="1">
              <a:lnSpc>
                <a:spcPts val="5040"/>
              </a:lnSpc>
              <a:buFont typeface="Arial"/>
              <a:buChar char="•"/>
            </a:pPr>
            <a:r>
              <a:rPr lang="en-US" sz="3600">
                <a:solidFill>
                  <a:srgbClr val="000000"/>
                </a:solidFill>
                <a:latin typeface="Arial Bold"/>
              </a:rPr>
              <a:t>Which 10 apps from the 'FAMILY' category are </a:t>
            </a:r>
          </a:p>
          <a:p>
            <a:pPr marL="777240" indent="-388620" lvl="1">
              <a:lnSpc>
                <a:spcPts val="5040"/>
              </a:lnSpc>
              <a:buFont typeface="Arial"/>
              <a:buChar char="•"/>
            </a:pPr>
            <a:r>
              <a:rPr lang="en-US" sz="3600">
                <a:solidFill>
                  <a:srgbClr val="000000"/>
                </a:solidFill>
                <a:latin typeface="Arial Bold"/>
              </a:rPr>
              <a:t>having the lowest rating and highest rating.</a:t>
            </a:r>
          </a:p>
          <a:p>
            <a:pPr marL="777240" indent="-388620" lvl="1">
              <a:lnSpc>
                <a:spcPts val="5040"/>
              </a:lnSpc>
              <a:buFont typeface="Arial"/>
              <a:buChar char="•"/>
            </a:pPr>
            <a:r>
              <a:rPr lang="en-US" sz="3600">
                <a:solidFill>
                  <a:srgbClr val="000000"/>
                </a:solidFill>
                <a:latin typeface="Arial Bold"/>
              </a:rPr>
              <a:t>Free and Paid Apps</a:t>
            </a:r>
          </a:p>
          <a:p>
            <a:pPr marL="777240" indent="-388620" lvl="1">
              <a:lnSpc>
                <a:spcPts val="5040"/>
              </a:lnSpc>
              <a:buFont typeface="Arial"/>
              <a:buChar char="•"/>
            </a:pPr>
            <a:r>
              <a:rPr lang="en-US" sz="3600">
                <a:solidFill>
                  <a:srgbClr val="000000"/>
                </a:solidFill>
                <a:latin typeface="Arial Bold"/>
              </a:rPr>
              <a:t>Relation between app category and app price</a:t>
            </a:r>
          </a:p>
          <a:p>
            <a:pPr marL="777240" indent="-388620" lvl="1">
              <a:lnSpc>
                <a:spcPts val="5040"/>
              </a:lnSpc>
              <a:buFont typeface="Arial"/>
              <a:buChar char="•"/>
            </a:pPr>
            <a:r>
              <a:rPr lang="en-US" sz="3600">
                <a:solidFill>
                  <a:srgbClr val="000000"/>
                </a:solidFill>
                <a:latin typeface="Arial Bold"/>
              </a:rPr>
              <a:t>Filter out "junk" apps</a:t>
            </a:r>
          </a:p>
          <a:p>
            <a:pPr marL="777240" indent="-388620" lvl="1">
              <a:lnSpc>
                <a:spcPts val="5040"/>
              </a:lnSpc>
              <a:buFont typeface="Arial"/>
              <a:buChar char="•"/>
            </a:pPr>
            <a:r>
              <a:rPr lang="en-US" sz="3600">
                <a:solidFill>
                  <a:srgbClr val="000000"/>
                </a:solidFill>
                <a:latin typeface="Arial Bold"/>
              </a:rPr>
              <a:t>Sentiment analysis of user reviews</a:t>
            </a:r>
          </a:p>
          <a:p>
            <a:pPr marL="777240" indent="-388620" lvl="1">
              <a:lnSpc>
                <a:spcPts val="5040"/>
              </a:lnSpc>
              <a:buFont typeface="Arial"/>
              <a:buChar char="•"/>
            </a:pPr>
            <a:r>
              <a:rPr lang="en-US" sz="3600">
                <a:solidFill>
                  <a:srgbClr val="000000"/>
                </a:solidFill>
                <a:latin typeface="Arial Bold"/>
              </a:rPr>
              <a:t>conclusion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TextBox 4" id="4"/>
          <p:cNvSpPr txBox="true"/>
          <p:nvPr/>
        </p:nvSpPr>
        <p:spPr>
          <a:xfrm rot="0">
            <a:off x="2032434" y="681490"/>
            <a:ext cx="10303830" cy="1214501"/>
          </a:xfrm>
          <a:prstGeom prst="rect">
            <a:avLst/>
          </a:prstGeom>
        </p:spPr>
        <p:txBody>
          <a:bodyPr anchor="t" rtlCol="false" tIns="0" lIns="0" bIns="0" rIns="0">
            <a:spAutoFit/>
          </a:bodyPr>
          <a:lstStyle/>
          <a:p>
            <a:pPr algn="ctr">
              <a:lnSpc>
                <a:spcPts val="9910"/>
              </a:lnSpc>
              <a:spcBef>
                <a:spcPct val="0"/>
              </a:spcBef>
            </a:pPr>
            <a:r>
              <a:rPr lang="en-US" sz="7078">
                <a:solidFill>
                  <a:srgbClr val="E63950"/>
                </a:solidFill>
                <a:latin typeface="League Spartan"/>
              </a:rPr>
              <a:t>Dataset Preparation</a:t>
            </a:r>
          </a:p>
        </p:txBody>
      </p:sp>
      <p:sp>
        <p:nvSpPr>
          <p:cNvPr name="Freeform 5" id="5"/>
          <p:cNvSpPr/>
          <p:nvPr/>
        </p:nvSpPr>
        <p:spPr>
          <a:xfrm flipH="false" flipV="false" rot="0">
            <a:off x="605637" y="445536"/>
            <a:ext cx="1829283" cy="1829283"/>
          </a:xfrm>
          <a:custGeom>
            <a:avLst/>
            <a:gdLst/>
            <a:ahLst/>
            <a:cxnLst/>
            <a:rect r="r" b="b" t="t" l="l"/>
            <a:pathLst>
              <a:path h="1829283" w="1829283">
                <a:moveTo>
                  <a:pt x="0" y="0"/>
                </a:moveTo>
                <a:lnTo>
                  <a:pt x="1829283" y="0"/>
                </a:lnTo>
                <a:lnTo>
                  <a:pt x="1829283" y="1829283"/>
                </a:lnTo>
                <a:lnTo>
                  <a:pt x="0" y="1829283"/>
                </a:lnTo>
                <a:lnTo>
                  <a:pt x="0" y="0"/>
                </a:lnTo>
                <a:close/>
              </a:path>
            </a:pathLst>
          </a:custGeom>
          <a:blipFill>
            <a:blip r:embed="rId2"/>
            <a:stretch>
              <a:fillRect l="0" t="0" r="0" b="0"/>
            </a:stretch>
          </a:blipFill>
        </p:spPr>
      </p:sp>
      <p:sp>
        <p:nvSpPr>
          <p:cNvPr name="TextBox 6" id="6"/>
          <p:cNvSpPr txBox="true"/>
          <p:nvPr/>
        </p:nvSpPr>
        <p:spPr>
          <a:xfrm rot="0">
            <a:off x="1793830" y="1963385"/>
            <a:ext cx="15965762" cy="8133715"/>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Arial Bold"/>
              </a:rPr>
              <a:t>Loading the data sets: </a:t>
            </a:r>
            <a:r>
              <a:rPr lang="en-US" sz="3200">
                <a:solidFill>
                  <a:srgbClr val="000000"/>
                </a:solidFill>
                <a:latin typeface="Arial"/>
              </a:rPr>
              <a:t>Two datasets, First Play store app dataset and User Reviews dataset.</a:t>
            </a:r>
          </a:p>
          <a:p>
            <a:pPr>
              <a:lnSpc>
                <a:spcPts val="4480"/>
              </a:lnSpc>
            </a:pPr>
          </a:p>
          <a:p>
            <a:pPr marL="690881" indent="-345440" lvl="1">
              <a:lnSpc>
                <a:spcPts val="4480"/>
              </a:lnSpc>
              <a:buFont typeface="Arial"/>
              <a:buChar char="•"/>
            </a:pPr>
            <a:r>
              <a:rPr lang="en-US" sz="3200">
                <a:solidFill>
                  <a:srgbClr val="000000"/>
                </a:solidFill>
                <a:latin typeface="Arial Bold"/>
              </a:rPr>
              <a:t>Import Libraries: </a:t>
            </a:r>
            <a:r>
              <a:rPr lang="en-US" sz="3200">
                <a:solidFill>
                  <a:srgbClr val="000000"/>
                </a:solidFill>
                <a:latin typeface="Arial"/>
              </a:rPr>
              <a:t>NumPy, Pandas, Seaborn and Matplotlib</a:t>
            </a:r>
          </a:p>
          <a:p>
            <a:pPr>
              <a:lnSpc>
                <a:spcPts val="4480"/>
              </a:lnSpc>
            </a:pPr>
          </a:p>
          <a:p>
            <a:pPr marL="690881" indent="-345440" lvl="1">
              <a:lnSpc>
                <a:spcPts val="4480"/>
              </a:lnSpc>
              <a:buFont typeface="Arial"/>
              <a:buChar char="•"/>
            </a:pPr>
            <a:r>
              <a:rPr lang="en-US" sz="3200">
                <a:solidFill>
                  <a:srgbClr val="000000"/>
                </a:solidFill>
                <a:latin typeface="Arial Bold"/>
              </a:rPr>
              <a:t>Data cleaning: </a:t>
            </a:r>
            <a:r>
              <a:rPr lang="en-US" sz="3200">
                <a:solidFill>
                  <a:srgbClr val="000000"/>
                </a:solidFill>
                <a:latin typeface="Arial"/>
              </a:rPr>
              <a:t>Null values, Finding and removing Outliers,  Removing duplicate data.</a:t>
            </a:r>
          </a:p>
          <a:p>
            <a:pPr>
              <a:lnSpc>
                <a:spcPts val="4480"/>
              </a:lnSpc>
            </a:pPr>
          </a:p>
          <a:p>
            <a:pPr marL="690881" indent="-345440" lvl="1">
              <a:lnSpc>
                <a:spcPts val="4480"/>
              </a:lnSpc>
              <a:buFont typeface="Arial"/>
              <a:buChar char="•"/>
            </a:pPr>
            <a:r>
              <a:rPr lang="en-US" sz="3200">
                <a:solidFill>
                  <a:srgbClr val="000000"/>
                </a:solidFill>
                <a:latin typeface="Arial Bold"/>
              </a:rPr>
              <a:t>Data Imputation: </a:t>
            </a:r>
            <a:r>
              <a:rPr lang="en-US" sz="3200">
                <a:solidFill>
                  <a:srgbClr val="000000"/>
                </a:solidFill>
                <a:latin typeface="Arial"/>
              </a:rPr>
              <a:t>Filling the missing categorical values with  mode and numerical values with median. Conversion of price,  installs, reviews into numerical values.</a:t>
            </a:r>
          </a:p>
          <a:p>
            <a:pPr>
              <a:lnSpc>
                <a:spcPts val="4480"/>
              </a:lnSpc>
            </a:pPr>
          </a:p>
          <a:p>
            <a:pPr marL="777240" indent="-388620" lvl="1">
              <a:lnSpc>
                <a:spcPts val="5040"/>
              </a:lnSpc>
              <a:buFont typeface="Arial"/>
              <a:buChar char="•"/>
            </a:pPr>
            <a:r>
              <a:rPr lang="en-US" sz="3600">
                <a:solidFill>
                  <a:srgbClr val="000000"/>
                </a:solidFill>
                <a:latin typeface="Arial Bold"/>
              </a:rPr>
              <a:t>Exploratory Data Analysis: </a:t>
            </a:r>
            <a:r>
              <a:rPr lang="en-US" sz="3600">
                <a:solidFill>
                  <a:srgbClr val="000000"/>
                </a:solidFill>
                <a:latin typeface="Arial"/>
              </a:rPr>
              <a:t>Analyzing the data sets to  summarize their main characteristics using statistical graphics  and data visualizations method.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TextBox 4" id="4"/>
          <p:cNvSpPr txBox="true"/>
          <p:nvPr/>
        </p:nvSpPr>
        <p:spPr>
          <a:xfrm rot="0">
            <a:off x="1793830" y="609706"/>
            <a:ext cx="16745083" cy="1120775"/>
          </a:xfrm>
          <a:prstGeom prst="rect">
            <a:avLst/>
          </a:prstGeom>
        </p:spPr>
        <p:txBody>
          <a:bodyPr anchor="t" rtlCol="false" tIns="0" lIns="0" bIns="0" rIns="0">
            <a:spAutoFit/>
          </a:bodyPr>
          <a:lstStyle/>
          <a:p>
            <a:pPr algn="ctr">
              <a:lnSpc>
                <a:spcPts val="9100"/>
              </a:lnSpc>
              <a:spcBef>
                <a:spcPct val="0"/>
              </a:spcBef>
            </a:pPr>
            <a:r>
              <a:rPr lang="en-US" sz="6500">
                <a:solidFill>
                  <a:srgbClr val="E63950"/>
                </a:solidFill>
                <a:latin typeface="League Spartan"/>
              </a:rPr>
              <a:t>Attributes in GooglePlay store Data</a:t>
            </a:r>
          </a:p>
        </p:txBody>
      </p:sp>
      <p:sp>
        <p:nvSpPr>
          <p:cNvPr name="Freeform 5" id="5"/>
          <p:cNvSpPr/>
          <p:nvPr/>
        </p:nvSpPr>
        <p:spPr>
          <a:xfrm flipH="false" flipV="false" rot="0">
            <a:off x="605637" y="445536"/>
            <a:ext cx="1829283" cy="1829283"/>
          </a:xfrm>
          <a:custGeom>
            <a:avLst/>
            <a:gdLst/>
            <a:ahLst/>
            <a:cxnLst/>
            <a:rect r="r" b="b" t="t" l="l"/>
            <a:pathLst>
              <a:path h="1829283" w="1829283">
                <a:moveTo>
                  <a:pt x="0" y="0"/>
                </a:moveTo>
                <a:lnTo>
                  <a:pt x="1829283" y="0"/>
                </a:lnTo>
                <a:lnTo>
                  <a:pt x="1829283" y="1829283"/>
                </a:lnTo>
                <a:lnTo>
                  <a:pt x="0" y="1829283"/>
                </a:lnTo>
                <a:lnTo>
                  <a:pt x="0" y="0"/>
                </a:lnTo>
                <a:close/>
              </a:path>
            </a:pathLst>
          </a:custGeom>
          <a:blipFill>
            <a:blip r:embed="rId2"/>
            <a:stretch>
              <a:fillRect l="0" t="0" r="0" b="0"/>
            </a:stretch>
          </a:blipFill>
        </p:spPr>
      </p:sp>
      <p:sp>
        <p:nvSpPr>
          <p:cNvPr name="TextBox 6" id="6"/>
          <p:cNvSpPr txBox="true"/>
          <p:nvPr/>
        </p:nvSpPr>
        <p:spPr>
          <a:xfrm rot="0">
            <a:off x="856550" y="2160519"/>
            <a:ext cx="17682363" cy="8375804"/>
          </a:xfrm>
          <a:prstGeom prst="rect">
            <a:avLst/>
          </a:prstGeom>
        </p:spPr>
        <p:txBody>
          <a:bodyPr anchor="t" rtlCol="false" tIns="0" lIns="0" bIns="0" rIns="0">
            <a:spAutoFit/>
          </a:bodyPr>
          <a:lstStyle/>
          <a:p>
            <a:pPr>
              <a:lnSpc>
                <a:spcPts val="3902"/>
              </a:lnSpc>
            </a:pPr>
            <a:r>
              <a:rPr lang="en-US" sz="2787">
                <a:solidFill>
                  <a:srgbClr val="000000"/>
                </a:solidFill>
                <a:latin typeface="Arial Bold"/>
              </a:rPr>
              <a:t>1.</a:t>
            </a:r>
            <a:r>
              <a:rPr lang="en-US" sz="2787">
                <a:solidFill>
                  <a:srgbClr val="E63950"/>
                </a:solidFill>
                <a:latin typeface="Arial Bold"/>
              </a:rPr>
              <a:t>App</a:t>
            </a:r>
            <a:r>
              <a:rPr lang="en-US" sz="2787">
                <a:solidFill>
                  <a:srgbClr val="000000"/>
                </a:solidFill>
                <a:latin typeface="Arial Bold"/>
              </a:rPr>
              <a:t>: </a:t>
            </a:r>
            <a:r>
              <a:rPr lang="en-US" sz="2787">
                <a:solidFill>
                  <a:srgbClr val="000000"/>
                </a:solidFill>
                <a:latin typeface="Arial"/>
              </a:rPr>
              <a:t>This column Contains the name of the app for each observation.</a:t>
            </a:r>
          </a:p>
          <a:p>
            <a:pPr>
              <a:lnSpc>
                <a:spcPts val="3902"/>
              </a:lnSpc>
            </a:pPr>
            <a:r>
              <a:rPr lang="en-US" sz="2787">
                <a:solidFill>
                  <a:srgbClr val="000000"/>
                </a:solidFill>
                <a:latin typeface="Arial Bold"/>
              </a:rPr>
              <a:t>2.</a:t>
            </a:r>
            <a:r>
              <a:rPr lang="en-US" sz="2787">
                <a:solidFill>
                  <a:srgbClr val="E63950"/>
                </a:solidFill>
                <a:latin typeface="Arial Bold"/>
              </a:rPr>
              <a:t>Category </a:t>
            </a:r>
            <a:r>
              <a:rPr lang="en-US" sz="2787">
                <a:solidFill>
                  <a:srgbClr val="000000"/>
                </a:solidFill>
                <a:latin typeface="Arial Bold"/>
              </a:rPr>
              <a:t>:</a:t>
            </a:r>
            <a:r>
              <a:rPr lang="en-US" sz="2787">
                <a:solidFill>
                  <a:srgbClr val="000000"/>
                </a:solidFill>
                <a:latin typeface="Arial"/>
              </a:rPr>
              <a:t>This column Contains Category to which the app belongs.</a:t>
            </a:r>
          </a:p>
          <a:p>
            <a:pPr>
              <a:lnSpc>
                <a:spcPts val="3902"/>
              </a:lnSpc>
            </a:pPr>
            <a:r>
              <a:rPr lang="en-US" sz="2787">
                <a:solidFill>
                  <a:srgbClr val="000000"/>
                </a:solidFill>
                <a:latin typeface="Arial Bold"/>
              </a:rPr>
              <a:t>3.</a:t>
            </a:r>
            <a:r>
              <a:rPr lang="en-US" sz="2787">
                <a:solidFill>
                  <a:srgbClr val="E63950"/>
                </a:solidFill>
                <a:latin typeface="Arial Bold"/>
              </a:rPr>
              <a:t>Rating </a:t>
            </a:r>
            <a:r>
              <a:rPr lang="en-US" sz="2787">
                <a:solidFill>
                  <a:srgbClr val="000000"/>
                </a:solidFill>
                <a:latin typeface="Arial Bold"/>
              </a:rPr>
              <a:t>:  </a:t>
            </a:r>
            <a:r>
              <a:rPr lang="en-US" sz="2787">
                <a:solidFill>
                  <a:srgbClr val="000000"/>
                </a:solidFill>
                <a:latin typeface="Arial"/>
              </a:rPr>
              <a:t>This column contains the average rating for the app</a:t>
            </a:r>
            <a:r>
              <a:rPr lang="en-US" sz="2787">
                <a:solidFill>
                  <a:srgbClr val="000000"/>
                </a:solidFill>
                <a:latin typeface="Arial Bold"/>
              </a:rPr>
              <a:t>. </a:t>
            </a:r>
          </a:p>
          <a:p>
            <a:pPr>
              <a:lnSpc>
                <a:spcPts val="3902"/>
              </a:lnSpc>
            </a:pPr>
            <a:r>
              <a:rPr lang="en-US" sz="2787">
                <a:solidFill>
                  <a:srgbClr val="000000"/>
                </a:solidFill>
                <a:latin typeface="Arial Bold"/>
              </a:rPr>
              <a:t>4.</a:t>
            </a:r>
            <a:r>
              <a:rPr lang="en-US" sz="2787">
                <a:solidFill>
                  <a:srgbClr val="E63950"/>
                </a:solidFill>
                <a:latin typeface="Arial Bold"/>
              </a:rPr>
              <a:t>Reviews </a:t>
            </a:r>
            <a:r>
              <a:rPr lang="en-US" sz="2787">
                <a:solidFill>
                  <a:srgbClr val="000000"/>
                </a:solidFill>
                <a:latin typeface="Arial Bold"/>
              </a:rPr>
              <a:t>: </a:t>
            </a:r>
            <a:r>
              <a:rPr lang="en-US" sz="2787">
                <a:solidFill>
                  <a:srgbClr val="000000"/>
                </a:solidFill>
                <a:latin typeface="Arial"/>
              </a:rPr>
              <a:t>This column contains the number of reviews that the app has received on the play store.</a:t>
            </a:r>
          </a:p>
          <a:p>
            <a:pPr>
              <a:lnSpc>
                <a:spcPts val="3902"/>
              </a:lnSpc>
            </a:pPr>
            <a:r>
              <a:rPr lang="en-US" sz="2787">
                <a:solidFill>
                  <a:srgbClr val="000000"/>
                </a:solidFill>
                <a:latin typeface="Arial Bold"/>
              </a:rPr>
              <a:t>5.</a:t>
            </a:r>
            <a:r>
              <a:rPr lang="en-US" sz="2787">
                <a:solidFill>
                  <a:srgbClr val="E63950"/>
                </a:solidFill>
                <a:latin typeface="Arial Bold"/>
              </a:rPr>
              <a:t>Size</a:t>
            </a:r>
            <a:r>
              <a:rPr lang="en-US" sz="2787">
                <a:solidFill>
                  <a:srgbClr val="000000"/>
                </a:solidFill>
                <a:latin typeface="Arial Bold"/>
              </a:rPr>
              <a:t>: </a:t>
            </a:r>
            <a:r>
              <a:rPr lang="en-US" sz="2787">
                <a:solidFill>
                  <a:srgbClr val="000000"/>
                </a:solidFill>
                <a:latin typeface="Arial"/>
              </a:rPr>
              <a:t>This column contains the amount of memory the app occupies on the device.</a:t>
            </a:r>
          </a:p>
          <a:p>
            <a:pPr>
              <a:lnSpc>
                <a:spcPts val="3902"/>
              </a:lnSpc>
            </a:pPr>
            <a:r>
              <a:rPr lang="en-US" sz="2787">
                <a:solidFill>
                  <a:srgbClr val="000000"/>
                </a:solidFill>
                <a:latin typeface="Arial Bold"/>
              </a:rPr>
              <a:t>6.</a:t>
            </a:r>
            <a:r>
              <a:rPr lang="en-US" sz="2787">
                <a:solidFill>
                  <a:srgbClr val="E63950"/>
                </a:solidFill>
                <a:latin typeface="Arial Bold"/>
              </a:rPr>
              <a:t>Installs</a:t>
            </a:r>
            <a:r>
              <a:rPr lang="en-US" sz="2787">
                <a:solidFill>
                  <a:srgbClr val="000000"/>
                </a:solidFill>
                <a:latin typeface="Arial Bold"/>
              </a:rPr>
              <a:t>: </a:t>
            </a:r>
            <a:r>
              <a:rPr lang="en-US" sz="2787">
                <a:solidFill>
                  <a:srgbClr val="000000"/>
                </a:solidFill>
                <a:latin typeface="Arial"/>
              </a:rPr>
              <a:t>This column contains the number of times that the app has been downloaded and installed from the play store</a:t>
            </a:r>
            <a:r>
              <a:rPr lang="en-US" sz="2787">
                <a:solidFill>
                  <a:srgbClr val="000000"/>
                </a:solidFill>
                <a:latin typeface="Arial Bold"/>
              </a:rPr>
              <a:t>.</a:t>
            </a:r>
          </a:p>
          <a:p>
            <a:pPr>
              <a:lnSpc>
                <a:spcPts val="3902"/>
              </a:lnSpc>
            </a:pPr>
            <a:r>
              <a:rPr lang="en-US" sz="2787">
                <a:solidFill>
                  <a:srgbClr val="000000"/>
                </a:solidFill>
                <a:latin typeface="Arial Bold"/>
              </a:rPr>
              <a:t>7.</a:t>
            </a:r>
            <a:r>
              <a:rPr lang="en-US" sz="2787">
                <a:solidFill>
                  <a:srgbClr val="E63950"/>
                </a:solidFill>
                <a:latin typeface="Arial Bold"/>
              </a:rPr>
              <a:t>Type </a:t>
            </a:r>
            <a:r>
              <a:rPr lang="en-US" sz="2787">
                <a:solidFill>
                  <a:srgbClr val="000000"/>
                </a:solidFill>
                <a:latin typeface="Arial Bold"/>
              </a:rPr>
              <a:t>:</a:t>
            </a:r>
            <a:r>
              <a:rPr lang="en-US" sz="2787">
                <a:solidFill>
                  <a:srgbClr val="000000"/>
                </a:solidFill>
                <a:latin typeface="Arial"/>
              </a:rPr>
              <a:t> This column contains the information whether the app is free or paid.</a:t>
            </a:r>
          </a:p>
          <a:p>
            <a:pPr>
              <a:lnSpc>
                <a:spcPts val="3902"/>
              </a:lnSpc>
            </a:pPr>
            <a:r>
              <a:rPr lang="en-US" sz="2787">
                <a:solidFill>
                  <a:srgbClr val="000000"/>
                </a:solidFill>
                <a:latin typeface="Arial Bold"/>
              </a:rPr>
              <a:t>8.</a:t>
            </a:r>
            <a:r>
              <a:rPr lang="en-US" sz="2787">
                <a:solidFill>
                  <a:srgbClr val="E63950"/>
                </a:solidFill>
                <a:latin typeface="Arial Bold"/>
              </a:rPr>
              <a:t>Price</a:t>
            </a:r>
            <a:r>
              <a:rPr lang="en-US" sz="2787">
                <a:solidFill>
                  <a:srgbClr val="000000"/>
                </a:solidFill>
                <a:latin typeface="Arial Bold"/>
              </a:rPr>
              <a:t>: </a:t>
            </a:r>
            <a:r>
              <a:rPr lang="en-US" sz="2787">
                <a:solidFill>
                  <a:srgbClr val="000000"/>
                </a:solidFill>
                <a:latin typeface="Arial"/>
              </a:rPr>
              <a:t>If the app is a paid app, this column contains the data about its price.</a:t>
            </a:r>
          </a:p>
          <a:p>
            <a:pPr>
              <a:lnSpc>
                <a:spcPts val="3902"/>
              </a:lnSpc>
            </a:pPr>
            <a:r>
              <a:rPr lang="en-US" sz="2787">
                <a:solidFill>
                  <a:srgbClr val="000000"/>
                </a:solidFill>
                <a:latin typeface="Arial Bold"/>
              </a:rPr>
              <a:t>9.</a:t>
            </a:r>
            <a:r>
              <a:rPr lang="en-US" sz="2787">
                <a:solidFill>
                  <a:srgbClr val="E63950"/>
                </a:solidFill>
                <a:latin typeface="Arial Bold"/>
              </a:rPr>
              <a:t>ContentRating</a:t>
            </a:r>
            <a:r>
              <a:rPr lang="en-US" sz="2787">
                <a:solidFill>
                  <a:srgbClr val="000000"/>
                </a:solidFill>
                <a:latin typeface="Arial Bold"/>
              </a:rPr>
              <a:t>:</a:t>
            </a:r>
            <a:r>
              <a:rPr lang="en-US" sz="2787">
                <a:solidFill>
                  <a:srgbClr val="000000"/>
                </a:solidFill>
                <a:latin typeface="Arial"/>
              </a:rPr>
              <a:t>This column contains the maturity rating of the app i.e. the</a:t>
            </a:r>
          </a:p>
          <a:p>
            <a:pPr>
              <a:lnSpc>
                <a:spcPts val="3902"/>
              </a:lnSpc>
            </a:pPr>
            <a:r>
              <a:rPr lang="en-US" sz="2787">
                <a:solidFill>
                  <a:srgbClr val="000000"/>
                </a:solidFill>
                <a:latin typeface="Arial"/>
              </a:rPr>
              <a:t>age group of the audience for which it is suitable.</a:t>
            </a:r>
          </a:p>
          <a:p>
            <a:pPr>
              <a:lnSpc>
                <a:spcPts val="3902"/>
              </a:lnSpc>
            </a:pPr>
            <a:r>
              <a:rPr lang="en-US" sz="2787">
                <a:solidFill>
                  <a:srgbClr val="000000"/>
                </a:solidFill>
                <a:latin typeface="Arial Bold"/>
              </a:rPr>
              <a:t>10.</a:t>
            </a:r>
            <a:r>
              <a:rPr lang="en-US" sz="2787">
                <a:solidFill>
                  <a:srgbClr val="E63950"/>
                </a:solidFill>
                <a:latin typeface="Arial Bold"/>
              </a:rPr>
              <a:t>Genres</a:t>
            </a:r>
            <a:r>
              <a:rPr lang="en-US" sz="2787">
                <a:solidFill>
                  <a:srgbClr val="000000"/>
                </a:solidFill>
                <a:latin typeface="Arial Bold"/>
              </a:rPr>
              <a:t>: </a:t>
            </a:r>
            <a:r>
              <a:rPr lang="en-US" sz="2787">
                <a:solidFill>
                  <a:srgbClr val="000000"/>
                </a:solidFill>
                <a:latin typeface="Arial"/>
              </a:rPr>
              <a:t>This column contains the data about to which genre the app belongs. Genres can </a:t>
            </a:r>
          </a:p>
          <a:p>
            <a:pPr>
              <a:lnSpc>
                <a:spcPts val="3902"/>
              </a:lnSpc>
            </a:pPr>
            <a:r>
              <a:rPr lang="en-US" sz="2787">
                <a:solidFill>
                  <a:srgbClr val="000000"/>
                </a:solidFill>
                <a:latin typeface="Arial"/>
              </a:rPr>
              <a:t> be considered as a further division of the group of Category.  </a:t>
            </a:r>
          </a:p>
          <a:p>
            <a:pPr>
              <a:lnSpc>
                <a:spcPts val="3902"/>
              </a:lnSpc>
            </a:pPr>
            <a:r>
              <a:rPr lang="en-US" sz="2787">
                <a:solidFill>
                  <a:srgbClr val="000000"/>
                </a:solidFill>
                <a:latin typeface="Arial Bold"/>
              </a:rPr>
              <a:t>11</a:t>
            </a:r>
            <a:r>
              <a:rPr lang="en-US" sz="2787">
                <a:solidFill>
                  <a:srgbClr val="E63950"/>
                </a:solidFill>
                <a:latin typeface="Arial Bold"/>
              </a:rPr>
              <a:t>.Last Updated</a:t>
            </a:r>
            <a:r>
              <a:rPr lang="en-US" sz="2787">
                <a:solidFill>
                  <a:srgbClr val="000000"/>
                </a:solidFill>
                <a:latin typeface="Arial Bold"/>
              </a:rPr>
              <a:t>: </a:t>
            </a:r>
            <a:r>
              <a:rPr lang="en-US" sz="2787">
                <a:solidFill>
                  <a:srgbClr val="000000"/>
                </a:solidFill>
                <a:latin typeface="Arial"/>
              </a:rPr>
              <a:t>Contains the date on which the latest update of the app wasreleased.</a:t>
            </a:r>
          </a:p>
          <a:p>
            <a:pPr>
              <a:lnSpc>
                <a:spcPts val="3902"/>
              </a:lnSpc>
            </a:pPr>
            <a:r>
              <a:rPr lang="en-US" sz="2787">
                <a:solidFill>
                  <a:srgbClr val="000000"/>
                </a:solidFill>
                <a:latin typeface="Arial Bold"/>
              </a:rPr>
              <a:t>12.</a:t>
            </a:r>
            <a:r>
              <a:rPr lang="en-US" sz="2787">
                <a:solidFill>
                  <a:srgbClr val="E63950"/>
                </a:solidFill>
                <a:latin typeface="Arial Bold"/>
              </a:rPr>
              <a:t>Current Version</a:t>
            </a:r>
            <a:r>
              <a:rPr lang="en-US" sz="2787">
                <a:solidFill>
                  <a:srgbClr val="000000"/>
                </a:solidFill>
                <a:latin typeface="Arial Bold"/>
              </a:rPr>
              <a:t>: </a:t>
            </a:r>
            <a:r>
              <a:rPr lang="en-US" sz="2787">
                <a:solidFill>
                  <a:srgbClr val="000000"/>
                </a:solidFill>
                <a:latin typeface="Arial"/>
              </a:rPr>
              <a:t>Contains information on the current version of the app available on the play store.</a:t>
            </a:r>
          </a:p>
          <a:p>
            <a:pPr>
              <a:lnSpc>
                <a:spcPts val="3902"/>
              </a:lnSpc>
            </a:pPr>
            <a:r>
              <a:rPr lang="en-US" sz="2787">
                <a:solidFill>
                  <a:srgbClr val="000000"/>
                </a:solidFill>
                <a:latin typeface="Arial Bold"/>
              </a:rPr>
              <a:t>13.</a:t>
            </a:r>
            <a:r>
              <a:rPr lang="en-US" sz="2787">
                <a:solidFill>
                  <a:srgbClr val="E63950"/>
                </a:solidFill>
                <a:latin typeface="Arial Bold"/>
              </a:rPr>
              <a:t>Android Version</a:t>
            </a:r>
            <a:r>
              <a:rPr lang="en-US" sz="2787">
                <a:solidFill>
                  <a:srgbClr val="000000"/>
                </a:solidFill>
                <a:latin typeface="Arial Bold"/>
              </a:rPr>
              <a:t>:</a:t>
            </a:r>
            <a:r>
              <a:rPr lang="en-US" sz="2787">
                <a:solidFill>
                  <a:srgbClr val="000000"/>
                </a:solidFill>
                <a:latin typeface="Arial"/>
              </a:rPr>
              <a:t> Contains information about the android versions on which the app is supported.</a:t>
            </a:r>
          </a:p>
          <a:p>
            <a:pPr>
              <a:lnSpc>
                <a:spcPts val="390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TextBox 4" id="4"/>
          <p:cNvSpPr txBox="true"/>
          <p:nvPr/>
        </p:nvSpPr>
        <p:spPr>
          <a:xfrm rot="0">
            <a:off x="-426214" y="733115"/>
            <a:ext cx="16745083" cy="1120775"/>
          </a:xfrm>
          <a:prstGeom prst="rect">
            <a:avLst/>
          </a:prstGeom>
        </p:spPr>
        <p:txBody>
          <a:bodyPr anchor="t" rtlCol="false" tIns="0" lIns="0" bIns="0" rIns="0">
            <a:spAutoFit/>
          </a:bodyPr>
          <a:lstStyle/>
          <a:p>
            <a:pPr algn="ctr">
              <a:lnSpc>
                <a:spcPts val="9100"/>
              </a:lnSpc>
              <a:spcBef>
                <a:spcPct val="0"/>
              </a:spcBef>
            </a:pPr>
            <a:r>
              <a:rPr lang="en-US" sz="6500">
                <a:solidFill>
                  <a:srgbClr val="E63950"/>
                </a:solidFill>
                <a:latin typeface="League Spartan"/>
              </a:rPr>
              <a:t>Attributes in User reviews</a:t>
            </a:r>
          </a:p>
        </p:txBody>
      </p:sp>
      <p:sp>
        <p:nvSpPr>
          <p:cNvPr name="Freeform 5" id="5"/>
          <p:cNvSpPr/>
          <p:nvPr/>
        </p:nvSpPr>
        <p:spPr>
          <a:xfrm flipH="false" flipV="false" rot="0">
            <a:off x="605637" y="445536"/>
            <a:ext cx="1829283" cy="1829283"/>
          </a:xfrm>
          <a:custGeom>
            <a:avLst/>
            <a:gdLst/>
            <a:ahLst/>
            <a:cxnLst/>
            <a:rect r="r" b="b" t="t" l="l"/>
            <a:pathLst>
              <a:path h="1829283" w="1829283">
                <a:moveTo>
                  <a:pt x="0" y="0"/>
                </a:moveTo>
                <a:lnTo>
                  <a:pt x="1829283" y="0"/>
                </a:lnTo>
                <a:lnTo>
                  <a:pt x="1829283" y="1829283"/>
                </a:lnTo>
                <a:lnTo>
                  <a:pt x="0" y="1829283"/>
                </a:lnTo>
                <a:lnTo>
                  <a:pt x="0" y="0"/>
                </a:lnTo>
                <a:close/>
              </a:path>
            </a:pathLst>
          </a:custGeom>
          <a:blipFill>
            <a:blip r:embed="rId2"/>
            <a:stretch>
              <a:fillRect l="0" t="0" r="0" b="0"/>
            </a:stretch>
          </a:blipFill>
        </p:spPr>
      </p:sp>
      <p:sp>
        <p:nvSpPr>
          <p:cNvPr name="Freeform 6" id="6"/>
          <p:cNvSpPr/>
          <p:nvPr/>
        </p:nvSpPr>
        <p:spPr>
          <a:xfrm flipH="false" flipV="false" rot="0">
            <a:off x="0" y="6172200"/>
            <a:ext cx="5777179" cy="4114800"/>
          </a:xfrm>
          <a:custGeom>
            <a:avLst/>
            <a:gdLst/>
            <a:ahLst/>
            <a:cxnLst/>
            <a:rect r="r" b="b" t="t" l="l"/>
            <a:pathLst>
              <a:path h="4114800" w="5777179">
                <a:moveTo>
                  <a:pt x="0" y="0"/>
                </a:moveTo>
                <a:lnTo>
                  <a:pt x="5777179" y="0"/>
                </a:lnTo>
                <a:lnTo>
                  <a:pt x="577717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520279" y="2189094"/>
            <a:ext cx="15629483" cy="3693795"/>
          </a:xfrm>
          <a:prstGeom prst="rect">
            <a:avLst/>
          </a:prstGeom>
        </p:spPr>
        <p:txBody>
          <a:bodyPr anchor="t" rtlCol="false" tIns="0" lIns="0" bIns="0" rIns="0">
            <a:spAutoFit/>
          </a:bodyPr>
          <a:lstStyle/>
          <a:p>
            <a:pPr marL="906780" indent="-453390" lvl="1">
              <a:lnSpc>
                <a:spcPts val="5880"/>
              </a:lnSpc>
              <a:buAutoNum type="arabicPeriod" startAt="1"/>
            </a:pPr>
            <a:r>
              <a:rPr lang="en-US" sz="4200">
                <a:solidFill>
                  <a:srgbClr val="11372E"/>
                </a:solidFill>
                <a:latin typeface="Garet Bold"/>
              </a:rPr>
              <a:t>App- </a:t>
            </a:r>
            <a:r>
              <a:rPr lang="en-US" sz="4200">
                <a:solidFill>
                  <a:srgbClr val="11372E"/>
                </a:solidFill>
                <a:latin typeface="Garet"/>
              </a:rPr>
              <a:t>Application name</a:t>
            </a:r>
          </a:p>
          <a:p>
            <a:pPr marL="906780" indent="-453390" lvl="1">
              <a:lnSpc>
                <a:spcPts val="5880"/>
              </a:lnSpc>
              <a:buAutoNum type="arabicPeriod" startAt="1"/>
            </a:pPr>
            <a:r>
              <a:rPr lang="en-US" sz="4200">
                <a:solidFill>
                  <a:srgbClr val="11372E"/>
                </a:solidFill>
                <a:latin typeface="Garet Bold"/>
              </a:rPr>
              <a:t>Translated Review-</a:t>
            </a:r>
            <a:r>
              <a:rPr lang="en-US" sz="4200">
                <a:solidFill>
                  <a:srgbClr val="11372E"/>
                </a:solidFill>
                <a:latin typeface="Garet"/>
              </a:rPr>
              <a:t> User review</a:t>
            </a:r>
          </a:p>
          <a:p>
            <a:pPr marL="906780" indent="-453390" lvl="1">
              <a:lnSpc>
                <a:spcPts val="5880"/>
              </a:lnSpc>
              <a:buAutoNum type="arabicPeriod" startAt="1"/>
            </a:pPr>
            <a:r>
              <a:rPr lang="en-US" sz="4200">
                <a:solidFill>
                  <a:srgbClr val="11372E"/>
                </a:solidFill>
                <a:latin typeface="Garet Bold"/>
              </a:rPr>
              <a:t>Sentiment-</a:t>
            </a:r>
            <a:r>
              <a:rPr lang="en-US" sz="4200">
                <a:solidFill>
                  <a:srgbClr val="11372E"/>
                </a:solidFill>
                <a:latin typeface="Garet"/>
              </a:rPr>
              <a:t> Positive/Negative/Neutral</a:t>
            </a:r>
          </a:p>
          <a:p>
            <a:pPr marL="906780" indent="-453390" lvl="1">
              <a:lnSpc>
                <a:spcPts val="5880"/>
              </a:lnSpc>
              <a:buAutoNum type="arabicPeriod" startAt="1"/>
            </a:pPr>
            <a:r>
              <a:rPr lang="en-US" sz="4200">
                <a:solidFill>
                  <a:srgbClr val="11372E"/>
                </a:solidFill>
                <a:latin typeface="Garet Bold"/>
              </a:rPr>
              <a:t>Sentiment Polarity- </a:t>
            </a:r>
            <a:r>
              <a:rPr lang="en-US" sz="4200">
                <a:solidFill>
                  <a:srgbClr val="11372E"/>
                </a:solidFill>
                <a:latin typeface="Garet"/>
              </a:rPr>
              <a:t>Sentiment polarity score</a:t>
            </a:r>
          </a:p>
          <a:p>
            <a:pPr marL="906780" indent="-453390" lvl="1">
              <a:lnSpc>
                <a:spcPts val="5880"/>
              </a:lnSpc>
              <a:buAutoNum type="arabicPeriod" startAt="1"/>
            </a:pPr>
            <a:r>
              <a:rPr lang="en-US" sz="4200">
                <a:solidFill>
                  <a:srgbClr val="11372E"/>
                </a:solidFill>
                <a:latin typeface="Garet Bold"/>
              </a:rPr>
              <a:t>Sentiment Subjectivity- </a:t>
            </a:r>
            <a:r>
              <a:rPr lang="en-US" sz="4200">
                <a:solidFill>
                  <a:srgbClr val="11372E"/>
                </a:solidFill>
                <a:latin typeface="Garet"/>
              </a:rPr>
              <a:t>Sentiment subjectivity</a:t>
            </a:r>
            <a:r>
              <a:rPr lang="en-US" sz="4200">
                <a:solidFill>
                  <a:srgbClr val="11372E"/>
                </a:solidFill>
                <a:latin typeface="Garet Bold"/>
              </a:rPr>
              <a:t> </a:t>
            </a:r>
            <a:r>
              <a:rPr lang="en-US" sz="4200">
                <a:solidFill>
                  <a:srgbClr val="11372E"/>
                </a:solidFill>
                <a:latin typeface="Garet"/>
              </a:rPr>
              <a:t>score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2218171">
            <a:off x="13712363" y="-3871486"/>
            <a:ext cx="11165835" cy="11165835"/>
          </a:xfrm>
          <a:custGeom>
            <a:avLst/>
            <a:gdLst/>
            <a:ahLst/>
            <a:cxnLst/>
            <a:rect r="r" b="b" t="t" l="l"/>
            <a:pathLst>
              <a:path h="11165835" w="11165835">
                <a:moveTo>
                  <a:pt x="11165835" y="0"/>
                </a:moveTo>
                <a:lnTo>
                  <a:pt x="0" y="0"/>
                </a:lnTo>
                <a:lnTo>
                  <a:pt x="0" y="11165834"/>
                </a:lnTo>
                <a:lnTo>
                  <a:pt x="11165835" y="11165834"/>
                </a:lnTo>
                <a:lnTo>
                  <a:pt x="11165835" y="0"/>
                </a:lnTo>
                <a:close/>
              </a:path>
            </a:pathLst>
          </a:custGeom>
          <a:blipFill>
            <a:blip r:embed="rId2">
              <a:alphaModFix amt="28000"/>
            </a:blip>
            <a:stretch>
              <a:fillRect l="0" t="0" r="0" b="0"/>
            </a:stretch>
          </a:blipFill>
        </p:spPr>
      </p:sp>
      <p:sp>
        <p:nvSpPr>
          <p:cNvPr name="Freeform 3" id="3"/>
          <p:cNvSpPr/>
          <p:nvPr/>
        </p:nvSpPr>
        <p:spPr>
          <a:xfrm flipH="true" flipV="false" rot="0">
            <a:off x="-6278290" y="6457300"/>
            <a:ext cx="11165835" cy="11165835"/>
          </a:xfrm>
          <a:custGeom>
            <a:avLst/>
            <a:gdLst/>
            <a:ahLst/>
            <a:cxnLst/>
            <a:rect r="r" b="b" t="t" l="l"/>
            <a:pathLst>
              <a:path h="11165835" w="11165835">
                <a:moveTo>
                  <a:pt x="11165834" y="0"/>
                </a:moveTo>
                <a:lnTo>
                  <a:pt x="0" y="0"/>
                </a:lnTo>
                <a:lnTo>
                  <a:pt x="0" y="11165834"/>
                </a:lnTo>
                <a:lnTo>
                  <a:pt x="11165834" y="11165834"/>
                </a:lnTo>
                <a:lnTo>
                  <a:pt x="11165834" y="0"/>
                </a:lnTo>
                <a:close/>
              </a:path>
            </a:pathLst>
          </a:custGeom>
          <a:blipFill>
            <a:blip r:embed="rId2">
              <a:alphaModFix amt="28000"/>
            </a:blip>
            <a:stretch>
              <a:fillRect l="0" t="0" r="0" b="0"/>
            </a:stretch>
          </a:blipFill>
        </p:spPr>
      </p:sp>
      <p:sp>
        <p:nvSpPr>
          <p:cNvPr name="TextBox 4" id="4"/>
          <p:cNvSpPr txBox="true"/>
          <p:nvPr/>
        </p:nvSpPr>
        <p:spPr>
          <a:xfrm rot="0">
            <a:off x="2434920" y="733115"/>
            <a:ext cx="9303247" cy="1120775"/>
          </a:xfrm>
          <a:prstGeom prst="rect">
            <a:avLst/>
          </a:prstGeom>
        </p:spPr>
        <p:txBody>
          <a:bodyPr anchor="t" rtlCol="false" tIns="0" lIns="0" bIns="0" rIns="0">
            <a:spAutoFit/>
          </a:bodyPr>
          <a:lstStyle/>
          <a:p>
            <a:pPr algn="ctr">
              <a:lnSpc>
                <a:spcPts val="9100"/>
              </a:lnSpc>
              <a:spcBef>
                <a:spcPct val="0"/>
              </a:spcBef>
            </a:pPr>
            <a:r>
              <a:rPr lang="en-US" sz="6500">
                <a:solidFill>
                  <a:srgbClr val="E63950"/>
                </a:solidFill>
                <a:latin typeface="League Spartan"/>
              </a:rPr>
              <a:t>Dataset Preparation</a:t>
            </a:r>
          </a:p>
        </p:txBody>
      </p:sp>
      <p:sp>
        <p:nvSpPr>
          <p:cNvPr name="Freeform 5" id="5"/>
          <p:cNvSpPr/>
          <p:nvPr/>
        </p:nvSpPr>
        <p:spPr>
          <a:xfrm flipH="false" flipV="false" rot="0">
            <a:off x="605637" y="445536"/>
            <a:ext cx="1829283" cy="1829283"/>
          </a:xfrm>
          <a:custGeom>
            <a:avLst/>
            <a:gdLst/>
            <a:ahLst/>
            <a:cxnLst/>
            <a:rect r="r" b="b" t="t" l="l"/>
            <a:pathLst>
              <a:path h="1829283" w="1829283">
                <a:moveTo>
                  <a:pt x="0" y="0"/>
                </a:moveTo>
                <a:lnTo>
                  <a:pt x="1829283" y="0"/>
                </a:lnTo>
                <a:lnTo>
                  <a:pt x="1829283" y="1829283"/>
                </a:lnTo>
                <a:lnTo>
                  <a:pt x="0" y="1829283"/>
                </a:lnTo>
                <a:lnTo>
                  <a:pt x="0" y="0"/>
                </a:lnTo>
                <a:close/>
              </a:path>
            </a:pathLst>
          </a:custGeom>
          <a:blipFill>
            <a:blip r:embed="rId2"/>
            <a:stretch>
              <a:fillRect l="0" t="0" r="0" b="0"/>
            </a:stretch>
          </a:blipFill>
        </p:spPr>
      </p:sp>
      <p:sp>
        <p:nvSpPr>
          <p:cNvPr name="TextBox 6" id="6"/>
          <p:cNvSpPr txBox="true"/>
          <p:nvPr/>
        </p:nvSpPr>
        <p:spPr>
          <a:xfrm rot="0">
            <a:off x="1028700" y="1987043"/>
            <a:ext cx="16748223" cy="8081921"/>
          </a:xfrm>
          <a:prstGeom prst="rect">
            <a:avLst/>
          </a:prstGeom>
        </p:spPr>
        <p:txBody>
          <a:bodyPr anchor="t" rtlCol="false" tIns="0" lIns="0" bIns="0" rIns="0">
            <a:spAutoFit/>
          </a:bodyPr>
          <a:lstStyle/>
          <a:p>
            <a:pPr marL="757476" indent="-378738" lvl="1">
              <a:lnSpc>
                <a:spcPts val="4911"/>
              </a:lnSpc>
              <a:buFont typeface="Arial"/>
              <a:buChar char="•"/>
            </a:pPr>
            <a:r>
              <a:rPr lang="en-US" sz="3508">
                <a:solidFill>
                  <a:srgbClr val="11372E"/>
                </a:solidFill>
                <a:latin typeface="Roboto Bold"/>
              </a:rPr>
              <a:t>Loading the data sets</a:t>
            </a:r>
            <a:r>
              <a:rPr lang="en-US" sz="3508">
                <a:solidFill>
                  <a:srgbClr val="11372E"/>
                </a:solidFill>
                <a:latin typeface="Roboto"/>
              </a:rPr>
              <a:t>: Two datasets, First Play store app</a:t>
            </a:r>
          </a:p>
          <a:p>
            <a:pPr>
              <a:lnSpc>
                <a:spcPts val="4911"/>
              </a:lnSpc>
            </a:pPr>
            <a:r>
              <a:rPr lang="en-US" sz="3508">
                <a:solidFill>
                  <a:srgbClr val="11372E"/>
                </a:solidFill>
                <a:latin typeface="Roboto"/>
              </a:rPr>
              <a:t>      dataset and User Reviews dataset.</a:t>
            </a:r>
          </a:p>
          <a:p>
            <a:pPr>
              <a:lnSpc>
                <a:spcPts val="4911"/>
              </a:lnSpc>
            </a:pPr>
          </a:p>
          <a:p>
            <a:pPr marL="757476" indent="-378738" lvl="1">
              <a:lnSpc>
                <a:spcPts val="4911"/>
              </a:lnSpc>
              <a:buFont typeface="Arial"/>
              <a:buChar char="•"/>
            </a:pPr>
            <a:r>
              <a:rPr lang="en-US" sz="3508">
                <a:solidFill>
                  <a:srgbClr val="11372E"/>
                </a:solidFill>
                <a:latin typeface="Roboto Bold"/>
              </a:rPr>
              <a:t>Import Libraries</a:t>
            </a:r>
            <a:r>
              <a:rPr lang="en-US" sz="3508">
                <a:solidFill>
                  <a:srgbClr val="11372E"/>
                </a:solidFill>
                <a:latin typeface="Roboto"/>
              </a:rPr>
              <a:t>: NumPy, Pandas, Seaborn and Matplotlib</a:t>
            </a:r>
          </a:p>
          <a:p>
            <a:pPr>
              <a:lnSpc>
                <a:spcPts val="4911"/>
              </a:lnSpc>
            </a:pPr>
          </a:p>
          <a:p>
            <a:pPr marL="757476" indent="-378738" lvl="1">
              <a:lnSpc>
                <a:spcPts val="4911"/>
              </a:lnSpc>
              <a:buFont typeface="Arial"/>
              <a:buChar char="•"/>
            </a:pPr>
            <a:r>
              <a:rPr lang="en-US" sz="3508">
                <a:solidFill>
                  <a:srgbClr val="11372E"/>
                </a:solidFill>
                <a:latin typeface="Roboto Bold"/>
              </a:rPr>
              <a:t>Data cleaning</a:t>
            </a:r>
            <a:r>
              <a:rPr lang="en-US" sz="3508">
                <a:solidFill>
                  <a:srgbClr val="11372E"/>
                </a:solidFill>
                <a:latin typeface="Roboto"/>
              </a:rPr>
              <a:t>: Null values, Finding and removing Outliers,  Removing duplicate data.</a:t>
            </a:r>
          </a:p>
          <a:p>
            <a:pPr>
              <a:lnSpc>
                <a:spcPts val="4911"/>
              </a:lnSpc>
            </a:pPr>
          </a:p>
          <a:p>
            <a:pPr marL="757476" indent="-378738" lvl="1">
              <a:lnSpc>
                <a:spcPts val="4911"/>
              </a:lnSpc>
              <a:buFont typeface="Arial"/>
              <a:buChar char="•"/>
            </a:pPr>
            <a:r>
              <a:rPr lang="en-US" sz="3508">
                <a:solidFill>
                  <a:srgbClr val="11372E"/>
                </a:solidFill>
                <a:latin typeface="Roboto Bold"/>
              </a:rPr>
              <a:t>Data Imputation</a:t>
            </a:r>
            <a:r>
              <a:rPr lang="en-US" sz="3508">
                <a:solidFill>
                  <a:srgbClr val="11372E"/>
                </a:solidFill>
                <a:latin typeface="Roboto"/>
              </a:rPr>
              <a:t>: Filling the missing categorical values with  mode and numerical values with median. Conversion of price,  installs, reviews into numerical values.</a:t>
            </a:r>
          </a:p>
          <a:p>
            <a:pPr>
              <a:lnSpc>
                <a:spcPts val="4911"/>
              </a:lnSpc>
            </a:pPr>
          </a:p>
          <a:p>
            <a:pPr marL="757476" indent="-378738" lvl="1">
              <a:lnSpc>
                <a:spcPts val="4911"/>
              </a:lnSpc>
              <a:buFont typeface="Arial"/>
              <a:buChar char="•"/>
            </a:pPr>
            <a:r>
              <a:rPr lang="en-US" sz="3508">
                <a:solidFill>
                  <a:srgbClr val="11372E"/>
                </a:solidFill>
                <a:latin typeface="Roboto Bold"/>
              </a:rPr>
              <a:t>Exploratory Data Analysis</a:t>
            </a:r>
            <a:r>
              <a:rPr lang="en-US" sz="3508">
                <a:solidFill>
                  <a:srgbClr val="11372E"/>
                </a:solidFill>
                <a:latin typeface="Roboto"/>
              </a:rPr>
              <a:t>: Analyzing the data sets to  summarize their main characteristics using statistical graphics  and data visualizations method.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DAGD4FrChYM</dc:identifier>
  <dcterms:modified xsi:type="dcterms:W3CDTF">2011-08-01T06:04:30Z</dcterms:modified>
  <cp:revision>1</cp:revision>
  <dc:title>Capstone Project Play Store App Review Analysis</dc:title>
</cp:coreProperties>
</file>